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344" r:id="rId5"/>
    <p:sldId id="531" r:id="rId6"/>
    <p:sldId id="572" r:id="rId7"/>
    <p:sldId id="534" r:id="rId8"/>
    <p:sldId id="533" r:id="rId9"/>
    <p:sldId id="571" r:id="rId10"/>
    <p:sldId id="538" r:id="rId11"/>
    <p:sldId id="576" r:id="rId12"/>
    <p:sldId id="577" r:id="rId13"/>
    <p:sldId id="578" r:id="rId14"/>
    <p:sldId id="575" r:id="rId15"/>
    <p:sldId id="579" r:id="rId16"/>
    <p:sldId id="595" r:id="rId17"/>
    <p:sldId id="596" r:id="rId18"/>
    <p:sldId id="580" r:id="rId19"/>
    <p:sldId id="581" r:id="rId20"/>
    <p:sldId id="597" r:id="rId21"/>
    <p:sldId id="582" r:id="rId22"/>
    <p:sldId id="583" r:id="rId23"/>
    <p:sldId id="584" r:id="rId24"/>
    <p:sldId id="586" r:id="rId25"/>
    <p:sldId id="587" r:id="rId26"/>
    <p:sldId id="588" r:id="rId27"/>
    <p:sldId id="589" r:id="rId28"/>
    <p:sldId id="590" r:id="rId29"/>
    <p:sldId id="591" r:id="rId30"/>
    <p:sldId id="593" r:id="rId31"/>
    <p:sldId id="592" r:id="rId32"/>
    <p:sldId id="594" r:id="rId33"/>
    <p:sldId id="544" r:id="rId34"/>
    <p:sldId id="545" r:id="rId35"/>
    <p:sldId id="585" r:id="rId36"/>
    <p:sldId id="59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=""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273B9"/>
    <a:srgbClr val="4F86C2"/>
    <a:srgbClr val="2D6CB5"/>
    <a:srgbClr val="478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2" autoAdjust="0"/>
    <p:restoredTop sz="80389" autoAdjust="0"/>
  </p:normalViewPr>
  <p:slideViewPr>
    <p:cSldViewPr snapToGrid="0">
      <p:cViewPr varScale="1">
        <p:scale>
          <a:sx n="58" d="100"/>
          <a:sy n="58" d="100"/>
        </p:scale>
        <p:origin x="-1296" y="-96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66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C01E4-68DE-458E-AD55-5730F3CC8309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4EFF5-9A32-4B83-A582-2896876D6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85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i.wikipedia.org/wiki/HTML" TargetMode="External"/><Relationship Id="rId7" Type="http://schemas.openxmlformats.org/officeDocument/2006/relationships/hyperlink" Target="https://vi.wikipedia.org/w/index.php?title=Ajax_(programming)&amp;action=edit&amp;redlink=1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vi.wikipedia.org/w/index.php?title=CSS_animation&amp;action=edit&amp;redlink=1" TargetMode="External"/><Relationship Id="rId5" Type="http://schemas.openxmlformats.org/officeDocument/2006/relationships/hyperlink" Target="https://vi.wikipedia.org/w/index.php?title=Event_handling&amp;action=edit&amp;redlink=1" TargetMode="External"/><Relationship Id="rId4" Type="http://schemas.openxmlformats.org/officeDocument/2006/relationships/hyperlink" Target="https://vi.wikipedia.org/wiki/Document_Object_Model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b="1" dirty="0" err="1" smtClean="0"/>
              <a:t>Ngôn</a:t>
            </a:r>
            <a:r>
              <a:rPr lang="en-US" sz="3600" b="1" baseline="0" dirty="0" smtClean="0"/>
              <a:t> </a:t>
            </a:r>
            <a:r>
              <a:rPr lang="en-US" sz="3600" b="1" baseline="0" dirty="0" err="1" smtClean="0"/>
              <a:t>ngữ</a:t>
            </a:r>
            <a:r>
              <a:rPr lang="en-US" sz="3600" b="1" baseline="0" dirty="0" smtClean="0"/>
              <a:t> </a:t>
            </a:r>
            <a:r>
              <a:rPr lang="en-US" sz="3600" b="1" baseline="0" dirty="0" err="1" smtClean="0"/>
              <a:t>lập</a:t>
            </a:r>
            <a:r>
              <a:rPr lang="en-US" sz="3600" b="1" baseline="0" dirty="0" smtClean="0"/>
              <a:t> </a:t>
            </a:r>
            <a:r>
              <a:rPr lang="en-US" sz="3600" b="1" baseline="0" dirty="0" err="1" smtClean="0"/>
              <a:t>trình</a:t>
            </a:r>
            <a:r>
              <a:rPr lang="en-US" sz="3600" b="1" baseline="0" dirty="0" smtClean="0"/>
              <a:t> </a:t>
            </a:r>
            <a:r>
              <a:rPr lang="en-US" sz="3600" b="1" baseline="0" dirty="0" err="1" smtClean="0"/>
              <a:t>t</a:t>
            </a:r>
            <a:r>
              <a:rPr lang="en-US" sz="3600" b="1" dirty="0" err="1" smtClean="0"/>
              <a:t>hông</a:t>
            </a:r>
            <a:r>
              <a:rPr lang="en-US" sz="3600" b="1" baseline="0" dirty="0" smtClean="0"/>
              <a:t> </a:t>
            </a:r>
            <a:r>
              <a:rPr lang="en-US" sz="3600" b="1" baseline="0" dirty="0" err="1" smtClean="0"/>
              <a:t>dịch</a:t>
            </a:r>
            <a:r>
              <a:rPr lang="en-US" sz="3600" b="1" baseline="0" dirty="0" smtClean="0"/>
              <a:t> </a:t>
            </a:r>
            <a:r>
              <a:rPr lang="en-US" sz="3600" baseline="0" dirty="0" smtClean="0"/>
              <a:t>(interpreted language): </a:t>
            </a:r>
            <a:r>
              <a:rPr lang="en-US" sz="3600" baseline="0" dirty="0" err="1" smtClean="0"/>
              <a:t>Là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ngôn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ngữ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lập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trình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mà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các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mã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lệnh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của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nó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được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thực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thi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trực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tiếp</a:t>
            </a:r>
            <a:r>
              <a:rPr lang="en-US" sz="3600" baseline="0" dirty="0" smtClean="0"/>
              <a:t>, </a:t>
            </a:r>
            <a:r>
              <a:rPr lang="en-US" sz="3600" baseline="0" dirty="0" err="1" smtClean="0"/>
              <a:t>không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cần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biên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dịch</a:t>
            </a:r>
            <a:r>
              <a:rPr lang="en-US" sz="3600" baseline="0" dirty="0" smtClean="0"/>
              <a:t> (compile) qua </a:t>
            </a:r>
            <a:r>
              <a:rPr lang="en-US" sz="3600" baseline="0" dirty="0" err="1" smtClean="0"/>
              <a:t>mã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máy</a:t>
            </a:r>
            <a:r>
              <a:rPr lang="en-US" sz="3600" baseline="0" dirty="0" smtClean="0"/>
              <a:t>.</a:t>
            </a:r>
          </a:p>
          <a:p>
            <a:r>
              <a:rPr lang="en-US" sz="3600" b="1" baseline="0" dirty="0" err="1" smtClean="0"/>
              <a:t>Ngôn</a:t>
            </a:r>
            <a:r>
              <a:rPr lang="en-US" sz="3600" b="1" baseline="0" dirty="0" smtClean="0"/>
              <a:t> </a:t>
            </a:r>
            <a:r>
              <a:rPr lang="en-US" sz="3600" b="1" baseline="0" dirty="0" err="1" smtClean="0"/>
              <a:t>ngữ</a:t>
            </a:r>
            <a:r>
              <a:rPr lang="en-US" sz="3600" b="1" baseline="0" dirty="0" smtClean="0"/>
              <a:t> </a:t>
            </a:r>
            <a:r>
              <a:rPr lang="en-US" sz="3600" b="1" baseline="0" dirty="0" err="1" smtClean="0"/>
              <a:t>lập</a:t>
            </a:r>
            <a:r>
              <a:rPr lang="en-US" sz="3600" b="1" baseline="0" dirty="0" smtClean="0"/>
              <a:t> </a:t>
            </a:r>
            <a:r>
              <a:rPr lang="en-US" sz="3600" b="1" baseline="0" dirty="0" err="1" smtClean="0"/>
              <a:t>trình</a:t>
            </a:r>
            <a:r>
              <a:rPr lang="en-US" sz="3600" b="1" baseline="0" dirty="0" smtClean="0"/>
              <a:t> </a:t>
            </a:r>
            <a:r>
              <a:rPr lang="en-US" sz="3600" b="1" baseline="0" dirty="0" err="1" smtClean="0"/>
              <a:t>biên</a:t>
            </a:r>
            <a:r>
              <a:rPr lang="en-US" sz="3600" b="1" baseline="0" dirty="0" smtClean="0"/>
              <a:t> </a:t>
            </a:r>
            <a:r>
              <a:rPr lang="en-US" sz="3600" b="1" baseline="0" dirty="0" err="1" smtClean="0"/>
              <a:t>dịch</a:t>
            </a:r>
            <a:r>
              <a:rPr lang="en-US" sz="3600" b="1" baseline="0" dirty="0" smtClean="0"/>
              <a:t> </a:t>
            </a:r>
            <a:r>
              <a:rPr lang="en-US" sz="3600" baseline="0" dirty="0" smtClean="0"/>
              <a:t>(compiled language): …</a:t>
            </a:r>
            <a:r>
              <a:rPr lang="en-US" sz="3600" baseline="0" dirty="0" err="1" smtClean="0"/>
              <a:t>không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được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thực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thi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trực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tiếp</a:t>
            </a:r>
            <a:r>
              <a:rPr lang="en-US" sz="3600" baseline="0" dirty="0" smtClean="0"/>
              <a:t>, </a:t>
            </a:r>
            <a:r>
              <a:rPr lang="en-US" sz="3600" baseline="0" dirty="0" err="1" smtClean="0"/>
              <a:t>cần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biên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dịch</a:t>
            </a:r>
            <a:r>
              <a:rPr lang="en-US" sz="3600" baseline="0" dirty="0" smtClean="0"/>
              <a:t> (compile) qua </a:t>
            </a:r>
            <a:r>
              <a:rPr lang="en-US" sz="3600" baseline="0" dirty="0" err="1" smtClean="0"/>
              <a:t>mã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máy</a:t>
            </a:r>
            <a:r>
              <a:rPr lang="en-US" sz="3600" baseline="0" dirty="0" smtClean="0"/>
              <a:t>. </a:t>
            </a:r>
            <a:r>
              <a:rPr lang="en-US" sz="3600" baseline="0" dirty="0" err="1" smtClean="0"/>
              <a:t>Sau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đó</a:t>
            </a:r>
            <a:r>
              <a:rPr lang="en-US" sz="3600" baseline="0" dirty="0" smtClean="0"/>
              <a:t>, </a:t>
            </a:r>
            <a:r>
              <a:rPr lang="en-US" sz="3600" baseline="0" dirty="0" err="1" smtClean="0"/>
              <a:t>mới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thực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thi</a:t>
            </a:r>
            <a:r>
              <a:rPr lang="en-US" sz="3600" baseline="0" dirty="0" smtClean="0"/>
              <a:t>.</a:t>
            </a:r>
            <a:endParaRPr lang="en-US" sz="3600" dirty="0" smtClean="0"/>
          </a:p>
          <a:p>
            <a:r>
              <a:rPr lang="vi-VN" sz="3600" dirty="0" smtClean="0"/>
              <a:t>Node.js là một </a:t>
            </a:r>
            <a:r>
              <a:rPr lang="vi-VN" sz="3600" b="1" dirty="0" smtClean="0">
                <a:solidFill>
                  <a:srgbClr val="0070C0"/>
                </a:solidFill>
              </a:rPr>
              <a:t>môi trường</a:t>
            </a:r>
            <a:r>
              <a:rPr lang="en-US" sz="3600" b="1" baseline="0" dirty="0" smtClean="0">
                <a:solidFill>
                  <a:srgbClr val="0070C0"/>
                </a:solidFill>
              </a:rPr>
              <a:t> </a:t>
            </a:r>
            <a:r>
              <a:rPr lang="en-US" sz="3600" b="1" baseline="0" dirty="0" err="1" smtClean="0">
                <a:solidFill>
                  <a:srgbClr val="0070C0"/>
                </a:solidFill>
              </a:rPr>
              <a:t>thực</a:t>
            </a:r>
            <a:r>
              <a:rPr lang="en-US" sz="3600" b="1" baseline="0" dirty="0" smtClean="0">
                <a:solidFill>
                  <a:srgbClr val="0070C0"/>
                </a:solidFill>
              </a:rPr>
              <a:t> </a:t>
            </a:r>
            <a:r>
              <a:rPr lang="en-US" sz="3600" b="1" baseline="0" dirty="0" err="1" smtClean="0">
                <a:solidFill>
                  <a:srgbClr val="0070C0"/>
                </a:solidFill>
              </a:rPr>
              <a:t>thi</a:t>
            </a:r>
            <a:r>
              <a:rPr lang="en-US" sz="3600" b="1" baseline="0" dirty="0" smtClean="0">
                <a:solidFill>
                  <a:srgbClr val="0070C0"/>
                </a:solidFill>
              </a:rPr>
              <a:t> </a:t>
            </a:r>
            <a:r>
              <a:rPr lang="en-US" sz="3600" b="1" baseline="0" dirty="0" err="1" smtClean="0">
                <a:solidFill>
                  <a:srgbClr val="0070C0"/>
                </a:solidFill>
              </a:rPr>
              <a:t>mã</a:t>
            </a:r>
            <a:r>
              <a:rPr lang="en-US" sz="3600" b="1" baseline="0" dirty="0" smtClean="0">
                <a:solidFill>
                  <a:srgbClr val="0070C0"/>
                </a:solidFill>
              </a:rPr>
              <a:t> </a:t>
            </a:r>
            <a:r>
              <a:rPr lang="vi-VN" sz="3600" b="1" dirty="0" smtClean="0">
                <a:solidFill>
                  <a:srgbClr val="0070C0"/>
                </a:solidFill>
              </a:rPr>
              <a:t>JavaScript</a:t>
            </a:r>
            <a:r>
              <a:rPr lang="en-US" sz="3600" b="1" dirty="0" smtClean="0">
                <a:solidFill>
                  <a:srgbClr val="0070C0"/>
                </a:solidFill>
              </a:rPr>
              <a:t> </a:t>
            </a:r>
            <a:r>
              <a:rPr lang="en-US" sz="3600" b="1" dirty="0" err="1" smtClean="0">
                <a:solidFill>
                  <a:srgbClr val="0070C0"/>
                </a:solidFill>
              </a:rPr>
              <a:t>phía</a:t>
            </a:r>
            <a:r>
              <a:rPr lang="en-US" sz="3600" b="1" baseline="0" dirty="0" smtClean="0">
                <a:solidFill>
                  <a:srgbClr val="0070C0"/>
                </a:solidFill>
              </a:rPr>
              <a:t> </a:t>
            </a:r>
            <a:r>
              <a:rPr lang="en-US" sz="3600" b="1" baseline="0" dirty="0" err="1" smtClean="0">
                <a:solidFill>
                  <a:srgbClr val="0070C0"/>
                </a:solidFill>
              </a:rPr>
              <a:t>máy</a:t>
            </a:r>
            <a:r>
              <a:rPr lang="en-US" sz="3600" b="1" baseline="0" dirty="0" smtClean="0">
                <a:solidFill>
                  <a:srgbClr val="0070C0"/>
                </a:solidFill>
              </a:rPr>
              <a:t> </a:t>
            </a:r>
            <a:r>
              <a:rPr lang="en-US" sz="3600" b="1" baseline="0" dirty="0" err="1" smtClean="0">
                <a:solidFill>
                  <a:srgbClr val="0070C0"/>
                </a:solidFill>
              </a:rPr>
              <a:t>chủ</a:t>
            </a:r>
            <a:r>
              <a:rPr lang="en-US" sz="3600" b="1" baseline="0" dirty="0" smtClean="0">
                <a:solidFill>
                  <a:srgbClr val="0070C0"/>
                </a:solidFill>
              </a:rPr>
              <a:t> </a:t>
            </a:r>
            <a:r>
              <a:rPr lang="en-US" sz="3600" baseline="0" dirty="0" smtClean="0"/>
              <a:t>(back-end).</a:t>
            </a:r>
          </a:p>
          <a:p>
            <a:r>
              <a:rPr lang="en-US" sz="3600" baseline="0" dirty="0" smtClean="0"/>
              <a:t>Node.js</a:t>
            </a:r>
            <a:r>
              <a:rPr lang="vi-VN" sz="3600" dirty="0" smtClean="0"/>
              <a:t> </a:t>
            </a:r>
            <a:r>
              <a:rPr lang="en-US" sz="3600" dirty="0" err="1" smtClean="0"/>
              <a:t>có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các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tính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chất</a:t>
            </a:r>
            <a:r>
              <a:rPr lang="en-US" sz="3600" baseline="0" dirty="0" smtClean="0"/>
              <a:t>: </a:t>
            </a:r>
            <a:r>
              <a:rPr lang="vi-VN" sz="3600" b="1" dirty="0" smtClean="0">
                <a:solidFill>
                  <a:srgbClr val="0070C0"/>
                </a:solidFill>
              </a:rPr>
              <a:t>mã nguồn mở</a:t>
            </a:r>
            <a:r>
              <a:rPr lang="en-US" sz="3600" b="1" dirty="0" smtClean="0">
                <a:solidFill>
                  <a:srgbClr val="0070C0"/>
                </a:solidFill>
              </a:rPr>
              <a:t> </a:t>
            </a:r>
            <a:r>
              <a:rPr lang="en-US" sz="3600" b="0" dirty="0" smtClean="0">
                <a:solidFill>
                  <a:srgbClr val="0070C0"/>
                </a:solidFill>
              </a:rPr>
              <a:t>(open-source)</a:t>
            </a:r>
            <a:r>
              <a:rPr lang="vi-VN" sz="3600" dirty="0" smtClean="0"/>
              <a:t>, </a:t>
            </a:r>
            <a:r>
              <a:rPr lang="vi-VN" sz="3600" b="1" dirty="0" smtClean="0"/>
              <a:t>đa nền tảng</a:t>
            </a:r>
            <a:r>
              <a:rPr lang="en-US" sz="3600" b="1" dirty="0" smtClean="0"/>
              <a:t> </a:t>
            </a:r>
            <a:r>
              <a:rPr lang="en-US" sz="3600" dirty="0" smtClean="0"/>
              <a:t>(cross-platform)</a:t>
            </a:r>
            <a:r>
              <a:rPr lang="vi-VN" sz="3600" dirty="0" smtClean="0"/>
              <a:t>, </a:t>
            </a:r>
            <a:r>
              <a:rPr lang="vi-VN" sz="3600" b="1" dirty="0" smtClean="0"/>
              <a:t>chạy trên công cụ V8</a:t>
            </a:r>
            <a:r>
              <a:rPr lang="vi-VN" sz="3600" dirty="0" smtClean="0"/>
              <a:t> </a:t>
            </a:r>
            <a:r>
              <a:rPr lang="en-US" sz="3600" dirty="0" smtClean="0"/>
              <a:t>(V8 engine)</a:t>
            </a:r>
            <a:r>
              <a:rPr lang="en-US" sz="3600" baseline="0" dirty="0" smtClean="0"/>
              <a:t> </a:t>
            </a:r>
            <a:r>
              <a:rPr lang="vi-VN" sz="3600" dirty="0" smtClean="0"/>
              <a:t>và </a:t>
            </a:r>
            <a:r>
              <a:rPr lang="vi-VN" sz="3600" b="1" dirty="0" smtClean="0"/>
              <a:t>thực thi mã JavaScript bên ngoài trình duyệt web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EFF5-9A32-4B83-A582-2896876D65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81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EFF5-9A32-4B83-A582-2896876D65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58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EFF5-9A32-4B83-A582-2896876D65A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58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EFF5-9A32-4B83-A582-2896876D65A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58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Kết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luận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: JavaScript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khởi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đầu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là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ngôn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ngữ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thông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dịch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nhưng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do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nhu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cầu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người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dùng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nâng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cao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nó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dần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cải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tiến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thành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ngôn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ngữ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biên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dịch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 hiện nay, </a:t>
            </a:r>
            <a:r>
              <a:rPr lang="vi-V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tùy thuộc vào nhu cầu sử dụng của người dùng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 có thể linh động sử dụng loại ngôn ngữ này là thông dịch hay biên dịch. 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EFF5-9A32-4B83-A582-2896876D65A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58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EFF5-9A32-4B83-A582-2896876D65A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08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EFF5-9A32-4B83-A582-2896876D65A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94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EFF5-9A32-4B83-A582-2896876D65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94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Language</a:t>
            </a:r>
            <a:r>
              <a:rPr lang="en-US" dirty="0" smtClean="0"/>
              <a:t>: 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 (</a:t>
            </a:r>
            <a:r>
              <a:rPr lang="en-US" b="1" baseline="0" dirty="0" smtClean="0"/>
              <a:t>HTML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ngôn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tầng</a:t>
            </a:r>
            <a:r>
              <a:rPr lang="en-US" baseline="0" dirty="0" smtClean="0"/>
              <a:t> (</a:t>
            </a:r>
            <a:r>
              <a:rPr lang="en-US" b="1" baseline="0" dirty="0" smtClean="0"/>
              <a:t>CSS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ngôn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(</a:t>
            </a:r>
            <a:r>
              <a:rPr lang="en-US" b="1" baseline="0" dirty="0" smtClean="0"/>
              <a:t>JavaScript</a:t>
            </a:r>
            <a:r>
              <a:rPr lang="en-US" baseline="0" dirty="0" smtClean="0"/>
              <a:t>)</a:t>
            </a:r>
          </a:p>
          <a:p>
            <a:r>
              <a:rPr lang="en-US" b="1" baseline="0" dirty="0" smtClean="0"/>
              <a:t>Library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thư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ngôn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.</a:t>
            </a:r>
          </a:p>
          <a:p>
            <a:r>
              <a:rPr lang="en-US" b="1" dirty="0" smtClean="0"/>
              <a:t>Framework</a:t>
            </a:r>
            <a:r>
              <a:rPr lang="en-US" dirty="0" smtClean="0"/>
              <a:t>: </a:t>
            </a:r>
            <a:r>
              <a:rPr lang="en-US" b="0" dirty="0" err="1" smtClean="0"/>
              <a:t>khung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lập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trình</a:t>
            </a:r>
            <a:r>
              <a:rPr lang="en-US" b="0" baseline="0" dirty="0" smtClean="0"/>
              <a:t> – </a:t>
            </a:r>
            <a:r>
              <a:rPr lang="en-US" b="0" baseline="0" dirty="0" err="1" smtClean="0"/>
              <a:t>tập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hợp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nhiều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thư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viện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dùng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chung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của</a:t>
            </a:r>
            <a:r>
              <a:rPr lang="en-US" b="0" baseline="0" dirty="0" smtClean="0"/>
              <a:t> 1 </a:t>
            </a:r>
            <a:r>
              <a:rPr lang="en-US" b="0" baseline="0" dirty="0" err="1" smtClean="0"/>
              <a:t>ngôn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ngữ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lập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trình</a:t>
            </a:r>
            <a:r>
              <a:rPr lang="en-US" b="0" baseline="0" dirty="0" smtClean="0"/>
              <a:t>.</a:t>
            </a:r>
          </a:p>
          <a:p>
            <a:r>
              <a:rPr lang="en-US" b="1" baseline="0" dirty="0" err="1" smtClean="0"/>
              <a:t>Công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dụng</a:t>
            </a:r>
            <a:r>
              <a:rPr lang="en-US" b="1" baseline="0" dirty="0" smtClean="0"/>
              <a:t> library/framework</a:t>
            </a:r>
            <a:r>
              <a:rPr lang="en-US" b="0" baseline="0" dirty="0" smtClean="0"/>
              <a:t>: do </a:t>
            </a:r>
            <a:r>
              <a:rPr lang="en-US" b="0" baseline="0" dirty="0" err="1" smtClean="0"/>
              <a:t>là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các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đoạn</a:t>
            </a:r>
            <a:r>
              <a:rPr lang="en-US" b="0" baseline="0" dirty="0" smtClean="0"/>
              <a:t> code </a:t>
            </a:r>
            <a:r>
              <a:rPr lang="en-US" b="0" baseline="0" dirty="0" err="1" smtClean="0"/>
              <a:t>được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viết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sẵn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cấu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thành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nên</a:t>
            </a:r>
            <a:r>
              <a:rPr lang="en-US" b="0" baseline="0" dirty="0" smtClean="0"/>
              <a:t> library/framework. =&gt; </a:t>
            </a:r>
            <a:r>
              <a:rPr lang="en-US" b="0" baseline="0" dirty="0" err="1" smtClean="0"/>
              <a:t>tối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ưu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công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sức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lập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trình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của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lập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trình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viên</a:t>
            </a:r>
            <a:r>
              <a:rPr lang="en-US" b="0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EFF5-9A32-4B83-A582-2896876D65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81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Thiết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kế</a:t>
            </a:r>
            <a:r>
              <a:rPr lang="en-US" b="1" baseline="0" dirty="0" smtClean="0"/>
              <a:t>/</a:t>
            </a:r>
            <a:r>
              <a:rPr lang="en-US" b="1" baseline="0" dirty="0" err="1" smtClean="0"/>
              <a:t>tạo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ra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bởi</a:t>
            </a:r>
            <a:r>
              <a:rPr lang="en-US" baseline="0" dirty="0" smtClean="0"/>
              <a:t>: Brendan </a:t>
            </a:r>
            <a:r>
              <a:rPr lang="en-US" baseline="0" dirty="0" err="1" smtClean="0"/>
              <a:t>Eich</a:t>
            </a:r>
            <a:endParaRPr lang="en-US" baseline="0" dirty="0" smtClean="0"/>
          </a:p>
          <a:p>
            <a:r>
              <a:rPr lang="en-US" b="1" baseline="0" dirty="0" err="1" smtClean="0"/>
              <a:t>Nhà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phát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triển</a:t>
            </a:r>
            <a:r>
              <a:rPr lang="en-US" b="1" baseline="0" dirty="0" smtClean="0"/>
              <a:t>: </a:t>
            </a:r>
            <a:r>
              <a:rPr lang="en-US" b="0" baseline="0" dirty="0" err="1" smtClean="0"/>
              <a:t>công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ty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nơi</a:t>
            </a:r>
            <a:r>
              <a:rPr lang="en-US" b="0" baseline="0" dirty="0" smtClean="0"/>
              <a:t> Brendan </a:t>
            </a:r>
            <a:r>
              <a:rPr lang="en-US" b="0" baseline="0" dirty="0" err="1" smtClean="0"/>
              <a:t>Eich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làm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việc</a:t>
            </a:r>
            <a:r>
              <a:rPr lang="en-US" b="0" baseline="0" dirty="0" smtClean="0"/>
              <a:t> - </a:t>
            </a:r>
            <a:r>
              <a:rPr lang="en-US" baseline="0" dirty="0" err="1" smtClean="0"/>
              <a:t>Hãng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="1" baseline="0" dirty="0" smtClean="0"/>
              <a:t>Netscape</a:t>
            </a:r>
          </a:p>
          <a:p>
            <a:r>
              <a:rPr lang="en-US" b="1" baseline="0" dirty="0" err="1" smtClean="0"/>
              <a:t>Xuất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hiện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lần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đầu</a:t>
            </a:r>
            <a:r>
              <a:rPr lang="en-US" b="1" baseline="0" dirty="0" smtClean="0"/>
              <a:t>: </a:t>
            </a:r>
            <a:r>
              <a:rPr lang="en-US" b="0" baseline="0" dirty="0" smtClean="0"/>
              <a:t>05/1995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err="1" smtClean="0"/>
              <a:t>Tên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gọi</a:t>
            </a:r>
            <a:r>
              <a:rPr lang="en-US" b="1" baseline="0" dirty="0" smtClean="0"/>
              <a:t>: </a:t>
            </a:r>
            <a:r>
              <a:rPr lang="en-US" b="0" baseline="0" dirty="0" smtClean="0"/>
              <a:t>Mocha (</a:t>
            </a:r>
            <a:r>
              <a:rPr lang="en-US" b="0" baseline="0" dirty="0" smtClean="0"/>
              <a:t>05/1995)</a:t>
            </a:r>
            <a:r>
              <a:rPr lang="en-US" b="0" baseline="0" dirty="0" smtClean="0"/>
              <a:t> -&gt; </a:t>
            </a:r>
            <a:r>
              <a:rPr lang="en-US" b="0" baseline="0" dirty="0" err="1" smtClean="0"/>
              <a:t>LiveScript</a:t>
            </a:r>
            <a:r>
              <a:rPr lang="en-US" b="0" baseline="0" dirty="0" smtClean="0"/>
              <a:t> (09/1995) -&gt; JavaScript (12/1995) -&gt; </a:t>
            </a:r>
            <a:r>
              <a:rPr lang="en-US" b="0" baseline="0" dirty="0" err="1" smtClean="0"/>
              <a:t>ECMAScript</a:t>
            </a:r>
            <a:r>
              <a:rPr lang="en-US" b="0" baseline="0" dirty="0" smtClean="0"/>
              <a:t> (11/1996)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err="1" smtClean="0"/>
              <a:t>Lý</a:t>
            </a:r>
            <a:r>
              <a:rPr lang="en-US" b="1" baseline="0" dirty="0" smtClean="0"/>
              <a:t> do </a:t>
            </a:r>
            <a:r>
              <a:rPr lang="en-US" b="1" baseline="0" dirty="0" err="1" smtClean="0"/>
              <a:t>tên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gọi</a:t>
            </a:r>
            <a:r>
              <a:rPr lang="en-US" b="0" baseline="0" dirty="0" smtClean="0"/>
              <a:t>: </a:t>
            </a:r>
            <a:r>
              <a:rPr lang="en-US" b="0" baseline="0" dirty="0" err="1" smtClean="0"/>
              <a:t>để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nâng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cao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trải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nghiệm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người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dùng</a:t>
            </a:r>
            <a:r>
              <a:rPr lang="en-US" b="0" baseline="0" dirty="0" smtClean="0"/>
              <a:t> + </a:t>
            </a:r>
            <a:r>
              <a:rPr lang="en-US" b="0" baseline="0" dirty="0" err="1" smtClean="0"/>
              <a:t>tại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thời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điểm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đó</a:t>
            </a:r>
            <a:r>
              <a:rPr lang="en-US" b="0" baseline="0" dirty="0" smtClean="0"/>
              <a:t>, Java </a:t>
            </a:r>
            <a:r>
              <a:rPr lang="en-US" b="0" baseline="0" dirty="0" err="1" smtClean="0"/>
              <a:t>là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ngôn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ngữ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mới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được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ưu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chuộng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gần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gũi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nhiều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người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dùng</a:t>
            </a:r>
            <a:r>
              <a:rPr lang="en-US" b="0" baseline="0" dirty="0" smtClean="0"/>
              <a:t> -&gt; </a:t>
            </a:r>
            <a:r>
              <a:rPr lang="en-US" b="0" baseline="0" dirty="0" err="1" smtClean="0"/>
              <a:t>làm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cú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pháp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tương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tự</a:t>
            </a:r>
            <a:r>
              <a:rPr lang="en-US" b="0" baseline="0" dirty="0" smtClean="0"/>
              <a:t> C </a:t>
            </a:r>
            <a:r>
              <a:rPr lang="en-US" b="0" baseline="0" dirty="0" err="1" smtClean="0"/>
              <a:t>giống</a:t>
            </a:r>
            <a:r>
              <a:rPr lang="en-US" b="0" baseline="0" dirty="0" smtClean="0"/>
              <a:t> Java (</a:t>
            </a:r>
            <a:r>
              <a:rPr lang="en-US" b="0" baseline="0" dirty="0" err="1" smtClean="0"/>
              <a:t>không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giống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hoàn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toàn</a:t>
            </a:r>
            <a:r>
              <a:rPr lang="en-US" b="0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err="1" smtClean="0"/>
              <a:t>ECMAScript</a:t>
            </a:r>
            <a:r>
              <a:rPr lang="en-US" b="0" baseline="0" dirty="0" smtClean="0"/>
              <a:t>: Netscape </a:t>
            </a:r>
            <a:r>
              <a:rPr lang="en-US" b="0" baseline="0" dirty="0" err="1" smtClean="0"/>
              <a:t>chuyển</a:t>
            </a:r>
            <a:r>
              <a:rPr lang="en-US" b="0" baseline="0" dirty="0" smtClean="0"/>
              <a:t> JavaScript </a:t>
            </a:r>
            <a:r>
              <a:rPr lang="en-US" b="0" baseline="0" dirty="0" err="1" smtClean="0"/>
              <a:t>tới</a:t>
            </a:r>
            <a:r>
              <a:rPr lang="en-US" b="0" baseline="0" dirty="0" smtClean="0"/>
              <a:t> </a:t>
            </a:r>
            <a:r>
              <a:rPr lang="en-US" b="1" baseline="0" dirty="0" smtClean="0"/>
              <a:t>ECMA International </a:t>
            </a:r>
            <a:r>
              <a:rPr lang="en-US" b="0" baseline="0" dirty="0" err="1" smtClean="0"/>
              <a:t>để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chuẩn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hóa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viêt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đặc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tả</a:t>
            </a:r>
            <a:r>
              <a:rPr lang="en-US" b="0" baseline="0" dirty="0" smtClean="0"/>
              <a:t> (11/1996)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/>
              <a:t>jQuery</a:t>
            </a:r>
            <a:r>
              <a:rPr lang="en-US" b="1" dirty="0" smtClean="0"/>
              <a:t> </a:t>
            </a:r>
            <a:r>
              <a:rPr lang="en-US" b="0" dirty="0" smtClean="0"/>
              <a:t>(</a:t>
            </a:r>
            <a:r>
              <a:rPr lang="en-US" b="1" dirty="0" smtClean="0"/>
              <a:t>John </a:t>
            </a:r>
            <a:r>
              <a:rPr lang="en-US" b="1" dirty="0" err="1" smtClean="0"/>
              <a:t>Resig</a:t>
            </a:r>
            <a:r>
              <a:rPr lang="en-US" b="1" dirty="0" smtClean="0"/>
              <a:t> – 26/08/2006</a:t>
            </a:r>
            <a:r>
              <a:rPr lang="en-US" b="0" dirty="0" smtClean="0"/>
              <a:t>)</a:t>
            </a:r>
            <a:r>
              <a:rPr lang="en-US" dirty="0" smtClean="0"/>
              <a:t>: </a:t>
            </a:r>
            <a:r>
              <a:rPr lang="en-US" b="1" dirty="0" err="1" smtClean="0"/>
              <a:t>thư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viện</a:t>
            </a:r>
            <a:r>
              <a:rPr lang="en-US" b="1" baseline="0" dirty="0" smtClean="0"/>
              <a:t> JavaScript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 thiết kế đơn giản hóa thao tác </a:t>
            </a:r>
            <a:r>
              <a:rPr lang="vi-VN" sz="1200" b="0" i="0" u="none" strike="noStrike" kern="120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HTML</a:t>
            </a:r>
            <a:r>
              <a:rPr lang="vi-VN" sz="1200" b="0" i="0" kern="120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vi-VN" sz="1200" b="0" i="0" u="none" strike="noStrike" kern="120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hlinkClick r:id="rId4" tooltip="Nền tảng máy tính"/>
              </a:rPr>
              <a:t>DOM</a:t>
            </a:r>
            <a:r>
              <a:rPr lang="vi-VN" sz="1200" b="0" i="0" kern="120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cũng như </a:t>
            </a:r>
            <a:r>
              <a:rPr lang="vi-VN" sz="1200" b="0" i="0" u="none" strike="noStrike" kern="120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hlinkClick r:id="rId5" tooltip="Event handling (trang chưa được viết)"/>
              </a:rPr>
              <a:t>xử lý sự kiện</a:t>
            </a:r>
            <a:r>
              <a:rPr lang="vi-VN" sz="1200" b="0" i="0" kern="120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vi-VN" sz="1200" b="0" i="0" u="none" strike="noStrike" kern="120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hlinkClick r:id="rId6" tooltip="CSS animation (trang chưa được viết)"/>
              </a:rPr>
              <a:t>hoạt ảnh CSS</a:t>
            </a:r>
            <a:r>
              <a:rPr lang="vi-VN" sz="1200" b="0" i="0" kern="120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, và </a:t>
            </a:r>
            <a:r>
              <a:rPr lang="vi-VN" sz="1200" b="0" i="0" u="none" strike="noStrike" kern="120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hlinkClick r:id="rId7" tooltip="Ajax (programming) (trang chưa được viết)"/>
              </a:rPr>
              <a:t>Ajax</a:t>
            </a:r>
            <a:r>
              <a:rPr lang="en-US" sz="1200" b="0" i="0" u="none" strike="noStrike" kern="120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u="none" strike="noStrike" kern="1200" baseline="0" dirty="0" smtClean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EFF5-9A32-4B83-A582-2896876D65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76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1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Ryan </a:t>
            </a:r>
            <a:r>
              <a:rPr lang="en-US" sz="1200" b="1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Lienhart</a:t>
            </a:r>
            <a:r>
              <a:rPr lang="en-US" sz="1200" b="1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Dah - 05/03/2009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):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b="1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b="1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b="1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mềm</a:t>
            </a:r>
            <a:r>
              <a:rPr lang="en-US" sz="1200" b="1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viết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mở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1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Viết</a:t>
            </a:r>
            <a:r>
              <a:rPr lang="en-US" sz="1200" b="1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: C++, JavaScript – </a:t>
            </a:r>
            <a:r>
              <a:rPr lang="en-US" sz="1200" b="1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1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nền</a:t>
            </a:r>
            <a:r>
              <a:rPr lang="en-US" sz="1200" b="1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1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b="1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1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framework </a:t>
            </a:r>
            <a:r>
              <a:rPr lang="en-US" sz="1200" b="1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nổi</a:t>
            </a:r>
            <a:r>
              <a:rPr lang="en-US" sz="1200" b="1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tiếng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: Express.js (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phổ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nền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Node.js), Electron.js (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phổ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desktop).</a:t>
            </a:r>
          </a:p>
          <a:p>
            <a:r>
              <a:rPr lang="en-US" sz="1200" b="1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TypeScript</a:t>
            </a:r>
            <a:r>
              <a:rPr lang="en-US" sz="1200" b="1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1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Microsoft – 01/10/2012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):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ngôn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lập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tập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siêu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cú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nghiêm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ngặt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JavaScript -&gt;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thi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khách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err="1" smtClean="0"/>
              <a:t>ECMAScript</a:t>
            </a:r>
            <a:r>
              <a:rPr lang="en-US" b="0" baseline="0" dirty="0" smtClean="0"/>
              <a:t> </a:t>
            </a:r>
            <a:r>
              <a:rPr lang="en-US" b="1" baseline="0" dirty="0" smtClean="0"/>
              <a:t>6 </a:t>
            </a:r>
            <a:r>
              <a:rPr lang="en-US" b="0" baseline="0" dirty="0" smtClean="0"/>
              <a:t>(</a:t>
            </a:r>
            <a:r>
              <a:rPr lang="en-US" b="1" baseline="0" dirty="0" smtClean="0"/>
              <a:t>ES6, ES2015 – 06/2015</a:t>
            </a:r>
            <a:r>
              <a:rPr lang="en-US" b="0" baseline="0" dirty="0" smtClean="0"/>
              <a:t>): </a:t>
            </a:r>
            <a:r>
              <a:rPr lang="en-US" b="0" baseline="0" dirty="0" err="1" smtClean="0"/>
              <a:t>Phiên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bản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chuẩn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hóa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của</a:t>
            </a:r>
            <a:r>
              <a:rPr lang="en-US" b="0" baseline="0" dirty="0" smtClean="0"/>
              <a:t> JavaScript – </a:t>
            </a:r>
            <a:r>
              <a:rPr lang="en-US" b="0" baseline="0" dirty="0" err="1" smtClean="0"/>
              <a:t>tập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hợp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các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kỹ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thuật</a:t>
            </a:r>
            <a:r>
              <a:rPr lang="en-US" b="0" baseline="0" dirty="0" smtClean="0"/>
              <a:t>  </a:t>
            </a:r>
            <a:r>
              <a:rPr lang="en-US" b="0" baseline="0" dirty="0" err="1" smtClean="0"/>
              <a:t>nâng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cao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của</a:t>
            </a:r>
            <a:r>
              <a:rPr lang="en-US" b="0" baseline="0" dirty="0" smtClean="0"/>
              <a:t> JavaScript -&gt; 1 </a:t>
            </a:r>
            <a:r>
              <a:rPr lang="en-US" b="0" baseline="0" dirty="0" err="1" smtClean="0"/>
              <a:t>chuẩn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mực</a:t>
            </a:r>
            <a:r>
              <a:rPr lang="en-US" b="0" baseline="0" dirty="0" smtClean="0"/>
              <a:t> code </a:t>
            </a:r>
            <a:r>
              <a:rPr lang="en-US" b="0" baseline="0" dirty="0" err="1" smtClean="0"/>
              <a:t>cần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làm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theo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để</a:t>
            </a:r>
            <a:r>
              <a:rPr lang="en-US" b="0" baseline="0" dirty="0" smtClean="0"/>
              <a:t> code </a:t>
            </a:r>
            <a:r>
              <a:rPr lang="en-US" b="0" baseline="0" dirty="0" err="1" smtClean="0"/>
              <a:t>js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một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cách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tối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ưu</a:t>
            </a:r>
            <a:r>
              <a:rPr lang="en-US" b="0" baseline="0" dirty="0" smtClean="0"/>
              <a:t>, clear </a:t>
            </a:r>
            <a:r>
              <a:rPr lang="en-US" b="0" baseline="0" dirty="0" err="1" smtClean="0"/>
              <a:t>nhất</a:t>
            </a:r>
            <a:r>
              <a:rPr lang="en-US" b="0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Angular.js</a:t>
            </a:r>
            <a:r>
              <a:rPr lang="en-US" b="0" baseline="0" dirty="0" smtClean="0"/>
              <a:t> (</a:t>
            </a:r>
            <a:r>
              <a:rPr lang="en-US" b="1" baseline="0" dirty="0" smtClean="0"/>
              <a:t>Angular2 - Google – 14/09/2016</a:t>
            </a:r>
            <a:r>
              <a:rPr lang="en-US" b="0" baseline="0" dirty="0" smtClean="0"/>
              <a:t>): </a:t>
            </a:r>
            <a:r>
              <a:rPr lang="en-US" b="0" baseline="0" dirty="0" err="1" smtClean="0"/>
              <a:t>một</a:t>
            </a:r>
            <a:r>
              <a:rPr lang="en-US" b="0" baseline="0" dirty="0" smtClean="0"/>
              <a:t> </a:t>
            </a:r>
            <a:r>
              <a:rPr lang="en-US" b="1" baseline="0" dirty="0" smtClean="0"/>
              <a:t>JavaScript framework </a:t>
            </a:r>
            <a:r>
              <a:rPr lang="en-US" b="0" baseline="0" dirty="0" err="1" smtClean="0"/>
              <a:t>được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phát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triển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tài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trợ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bởi</a:t>
            </a:r>
            <a:r>
              <a:rPr lang="en-US" b="0" baseline="0" dirty="0" smtClean="0"/>
              <a:t> Google.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EFF5-9A32-4B83-A582-2896876D65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48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b="1" dirty="0" err="1" smtClean="0">
                <a:sym typeface="Wingdings"/>
              </a:rPr>
              <a:t>Không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cần</a:t>
            </a:r>
            <a:r>
              <a:rPr lang="en-US" b="1" dirty="0" smtClean="0">
                <a:sym typeface="Wingdings"/>
              </a:rPr>
              <a:t> IDE </a:t>
            </a:r>
            <a:r>
              <a:rPr lang="en-US" b="1" dirty="0" err="1" smtClean="0">
                <a:sym typeface="Wingdings"/>
              </a:rPr>
              <a:t>vẫn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viết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mã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được</a:t>
            </a:r>
            <a:r>
              <a:rPr lang="en-US" dirty="0" smtClean="0">
                <a:sym typeface="Wingdings"/>
              </a:rPr>
              <a:t>, </a:t>
            </a:r>
            <a:r>
              <a:rPr lang="en-US" dirty="0" err="1" smtClean="0">
                <a:sym typeface="Wingdings"/>
              </a:rPr>
              <a:t>bởi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vì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thực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chất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mã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nguồn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chạy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được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là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nhờ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trình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viên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dịch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(compiler). Ta </a:t>
            </a:r>
            <a:r>
              <a:rPr lang="en-US" dirty="0" err="1" smtClean="0">
                <a:sym typeface="Wingdings"/>
              </a:rPr>
              <a:t>chỉ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cần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viết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mã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bằng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Notepad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hoặc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Microsoft Word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hoặc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bất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kỳ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trình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soạn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thảo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văn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bản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nào</a:t>
            </a:r>
            <a:r>
              <a:rPr lang="en-US" dirty="0" smtClean="0">
                <a:sym typeface="Wingdings"/>
              </a:rPr>
              <a:t> (Editor) </a:t>
            </a:r>
            <a:r>
              <a:rPr lang="en-US" dirty="0" err="1" smtClean="0">
                <a:sym typeface="Wingdings"/>
              </a:rPr>
              <a:t>và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lưu</a:t>
            </a:r>
            <a:r>
              <a:rPr lang="en-US" dirty="0" smtClean="0">
                <a:sym typeface="Wingdings"/>
              </a:rPr>
              <a:t> file </a:t>
            </a:r>
            <a:r>
              <a:rPr lang="en-US" dirty="0" err="1" smtClean="0">
                <a:sym typeface="Wingdings"/>
              </a:rPr>
              <a:t>lại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dưới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đuôi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.</a:t>
            </a:r>
            <a:r>
              <a:rPr lang="en-US" b="1" dirty="0" err="1" smtClean="0">
                <a:sym typeface="Wingdings"/>
              </a:rPr>
              <a:t>js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và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dùng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trình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biên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dịch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(compiler) </a:t>
            </a:r>
            <a:r>
              <a:rPr lang="en-US" dirty="0" err="1" smtClean="0">
                <a:sym typeface="Wingdings"/>
              </a:rPr>
              <a:t>là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chạy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được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mã</a:t>
            </a:r>
            <a:r>
              <a:rPr lang="en-US" dirty="0" smtClean="0">
                <a:sym typeface="Wingdings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 smtClean="0">
              <a:sym typeface="Wingdings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err="1" smtClean="0">
                <a:sym typeface="Wingdings"/>
              </a:rPr>
              <a:t>Những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dự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án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trăm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nghìn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dòng</a:t>
            </a:r>
            <a:r>
              <a:rPr lang="en-US" b="1" dirty="0" smtClean="0">
                <a:sym typeface="Wingdings"/>
              </a:rPr>
              <a:t> code</a:t>
            </a:r>
            <a:r>
              <a:rPr lang="en-US" dirty="0" smtClean="0">
                <a:sym typeface="Wingdings"/>
              </a:rPr>
              <a:t>, </a:t>
            </a:r>
            <a:r>
              <a:rPr lang="en-US" b="1" dirty="0" err="1" smtClean="0">
                <a:sym typeface="Wingdings"/>
              </a:rPr>
              <a:t>cấu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trúc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phức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tạp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thì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IDE </a:t>
            </a:r>
            <a:r>
              <a:rPr lang="en-US" dirty="0" err="1" smtClean="0">
                <a:solidFill>
                  <a:srgbClr val="0070C0"/>
                </a:solidFill>
                <a:sym typeface="Wingdings"/>
              </a:rPr>
              <a:t>giúp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sym typeface="Wingdings"/>
              </a:rPr>
              <a:t>hỗ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sym typeface="Wingdings"/>
              </a:rPr>
              <a:t>trợ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sym typeface="Wingdings"/>
              </a:rPr>
              <a:t>hiệu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sym typeface="Wingdings"/>
              </a:rPr>
              <a:t>quả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sym typeface="Wingdings"/>
              </a:rPr>
              <a:t>hơn</a:t>
            </a:r>
            <a:r>
              <a:rPr lang="en-US" dirty="0" smtClean="0">
                <a:sym typeface="Wingdings"/>
              </a:rPr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EFF5-9A32-4B83-A582-2896876D65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40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Biến</a:t>
            </a:r>
            <a:r>
              <a:rPr lang="en-US" b="1" baseline="0" dirty="0" smtClean="0"/>
              <a:t> </a:t>
            </a:r>
            <a:r>
              <a:rPr lang="vi-VN" dirty="0" smtClean="0"/>
              <a:t>giống như những cái hộp, bạn có thể lưu trữ đồ vật trong đó. Trong lập trình, </a:t>
            </a:r>
            <a:r>
              <a:rPr lang="vi-VN" b="1" dirty="0" smtClean="0"/>
              <a:t>biến giữ giá trị </a:t>
            </a:r>
            <a:r>
              <a:rPr lang="vi-VN" dirty="0" smtClean="0"/>
              <a:t>(ví dụ số </a:t>
            </a:r>
            <a:r>
              <a:rPr lang="en-US" dirty="0" smtClean="0"/>
              <a:t>2</a:t>
            </a:r>
            <a:r>
              <a:rPr lang="vi-VN" dirty="0" smtClean="0"/>
              <a:t>) được chương trình sử dụng.</a:t>
            </a:r>
            <a:endParaRPr lang="en-US" dirty="0" smtClean="0"/>
          </a:p>
          <a:p>
            <a:r>
              <a:rPr lang="en-US" b="1" dirty="0" err="1" smtClean="0"/>
              <a:t>Số</a:t>
            </a:r>
            <a:r>
              <a:rPr lang="en-US" b="1" baseline="0" dirty="0" smtClean="0"/>
              <a:t> </a:t>
            </a:r>
            <a:r>
              <a:rPr lang="vi-VN" b="1" dirty="0" smtClean="0"/>
              <a:t>2 là một giá trị</a:t>
            </a:r>
            <a:r>
              <a:rPr lang="vi-VN" dirty="0" smtClean="0"/>
              <a:t>, được </a:t>
            </a:r>
            <a:r>
              <a:rPr lang="vi-VN" b="1" dirty="0" smtClean="0"/>
              <a:t>gọi là giá trị ký tự </a:t>
            </a:r>
            <a:r>
              <a:rPr lang="vi-VN" dirty="0" smtClean="0"/>
              <a:t>(literal value), vì </a:t>
            </a:r>
            <a:r>
              <a:rPr lang="vi-VN" b="1" dirty="0" smtClean="0"/>
              <a:t>nó độc lập</a:t>
            </a:r>
            <a:r>
              <a:rPr lang="vi-VN" dirty="0" smtClean="0"/>
              <a:t> và </a:t>
            </a:r>
            <a:r>
              <a:rPr lang="vi-VN" b="1" dirty="0" smtClean="0"/>
              <a:t>không lưu trữ trong một biến nào cả</a:t>
            </a:r>
            <a:r>
              <a:rPr lang="vi-VN" dirty="0" smtClean="0"/>
              <a:t>.</a:t>
            </a:r>
            <a:endParaRPr lang="en-US" dirty="0" smtClean="0"/>
          </a:p>
          <a:p>
            <a:r>
              <a:rPr lang="vi-VN" b="1" dirty="0" smtClean="0"/>
              <a:t>Dấu = và * là toán tử </a:t>
            </a:r>
            <a:r>
              <a:rPr lang="vi-VN" dirty="0" smtClean="0"/>
              <a:t>(operators) (xem "Toán tử") -</a:t>
            </a:r>
            <a:r>
              <a:rPr lang="en-US" dirty="0" smtClean="0"/>
              <a:t>&gt;</a:t>
            </a:r>
            <a:r>
              <a:rPr lang="vi-VN" dirty="0" smtClean="0"/>
              <a:t> nó </a:t>
            </a:r>
            <a:r>
              <a:rPr lang="vi-VN" b="1" dirty="0" smtClean="0"/>
              <a:t>thực thi các hành động với giá trị và biến như sự phân công</a:t>
            </a:r>
            <a:r>
              <a:rPr lang="vi-VN" dirty="0" smtClean="0"/>
              <a:t> và phép toán nhân.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EFF5-9A32-4B83-A582-2896876D65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58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EFF5-9A32-4B83-A582-2896876D65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58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EFF5-9A32-4B83-A582-2896876D65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58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EFF5-9A32-4B83-A582-2896876D65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58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2D6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022EC2-BBFC-442A-9BD8-7CD3D08131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5" y="3072166"/>
            <a:ext cx="9144000" cy="1307466"/>
          </a:xfrm>
          <a:prstGeom prst="rect">
            <a:avLst/>
          </a:prstGeom>
        </p:spPr>
        <p:txBody>
          <a:bodyPr anchor="ctr"/>
          <a:lstStyle>
            <a:lvl1pPr algn="l">
              <a:defRPr sz="5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7" name="Shape 56">
            <a:extLst>
              <a:ext uri="{FF2B5EF4-FFF2-40B4-BE49-F238E27FC236}">
                <a16:creationId xmlns="" xmlns:a16="http://schemas.microsoft.com/office/drawing/2014/main" id="{856CF669-2AC2-4A57-B840-D12271312F5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r="4193" b="7619"/>
          <a:stretch/>
        </p:blipFill>
        <p:spPr>
          <a:xfrm>
            <a:off x="5625762" y="522515"/>
            <a:ext cx="6566238" cy="633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57">
            <a:extLst>
              <a:ext uri="{FF2B5EF4-FFF2-40B4-BE49-F238E27FC236}">
                <a16:creationId xmlns="" xmlns:a16="http://schemas.microsoft.com/office/drawing/2014/main" id="{3DA72593-3AA2-44B2-A069-F2E098E35E56}"/>
              </a:ext>
            </a:extLst>
          </p:cNvPr>
          <p:cNvSpPr txBox="1"/>
          <p:nvPr userDrawn="1"/>
        </p:nvSpPr>
        <p:spPr>
          <a:xfrm>
            <a:off x="2475914" y="6280775"/>
            <a:ext cx="2124220" cy="44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daynghevietuc.com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38C238E-D54B-48EF-B692-D4466038EE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5" y="415401"/>
            <a:ext cx="2368726" cy="7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51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rgbClr val="2D6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E10814-8168-446F-9BE0-CAE4D6A1E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4514" y="1910106"/>
            <a:ext cx="5168537" cy="2852737"/>
          </a:xfrm>
          <a:prstGeom prst="rect">
            <a:avLst/>
          </a:prstGeom>
        </p:spPr>
        <p:txBody>
          <a:bodyPr anchor="ctr"/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" name="Shape 158">
            <a:extLst>
              <a:ext uri="{FF2B5EF4-FFF2-40B4-BE49-F238E27FC236}">
                <a16:creationId xmlns="" xmlns:a16="http://schemas.microsoft.com/office/drawing/2014/main" id="{1E8AE11C-0713-467E-B909-DF4319D8AA63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33807" y="535578"/>
            <a:ext cx="711088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7908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8B3556-1441-4014-BAFE-3D6E9403F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0934" y="438045"/>
            <a:ext cx="10030059" cy="512064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2D6CB5"/>
                </a:solidFill>
                <a:latin typeface="+mj-lt"/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2C2E9E-558F-4ACF-8C82-8CB60A7AB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 (Body)"/>
              </a:defRPr>
            </a:lvl1pPr>
            <a:lvl2pPr>
              <a:defRPr>
                <a:latin typeface="Calibri (Body)"/>
              </a:defRPr>
            </a:lvl2pPr>
            <a:lvl3pPr>
              <a:defRPr>
                <a:latin typeface="Calibri (Body)"/>
              </a:defRPr>
            </a:lvl3pPr>
            <a:lvl4pPr>
              <a:defRPr>
                <a:latin typeface="Calibri (Body)"/>
              </a:defRPr>
            </a:lvl4pPr>
            <a:lvl5pPr>
              <a:defRPr>
                <a:latin typeface="Calibr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5F97341-06E5-4A41-9FB7-CF198AB5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C303B511-0AB5-4333-961C-D25F80D7E7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6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2D6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E10814-8168-446F-9BE0-CAE4D6A1E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1736726"/>
            <a:ext cx="10515600" cy="2852737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NO</a:t>
            </a:r>
          </a:p>
        </p:txBody>
      </p:sp>
      <p:pic>
        <p:nvPicPr>
          <p:cNvPr id="7" name="Shape 84">
            <a:extLst>
              <a:ext uri="{FF2B5EF4-FFF2-40B4-BE49-F238E27FC236}">
                <a16:creationId xmlns="" xmlns:a16="http://schemas.microsoft.com/office/drawing/2014/main" id="{59F4DCA4-2276-4019-A6BF-487F521054C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 rot="5928822">
            <a:off x="-2043350" y="1131481"/>
            <a:ext cx="36576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6">
            <a:extLst>
              <a:ext uri="{FF2B5EF4-FFF2-40B4-BE49-F238E27FC236}">
                <a16:creationId xmlns="" xmlns:a16="http://schemas.microsoft.com/office/drawing/2014/main" id="{45FEA9A4-B77C-4E31-B25A-3762C812D8A0}"/>
              </a:ext>
            </a:extLst>
          </p:cNvPr>
          <p:cNvSpPr txBox="1"/>
          <p:nvPr userDrawn="1"/>
        </p:nvSpPr>
        <p:spPr>
          <a:xfrm>
            <a:off x="426725" y="6235266"/>
            <a:ext cx="2094802" cy="461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2B88"/>
              </a:buClr>
              <a:buSzPct val="25000"/>
              <a:buFont typeface="Montserrat"/>
              <a:buNone/>
            </a:pPr>
            <a:r>
              <a:rPr lang="en" sz="14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daynghevietuc.com</a:t>
            </a:r>
          </a:p>
        </p:txBody>
      </p:sp>
    </p:spTree>
    <p:extLst>
      <p:ext uri="{BB962C8B-B14F-4D97-AF65-F5344CB8AC3E}">
        <p14:creationId xmlns:p14="http://schemas.microsoft.com/office/powerpoint/2010/main" val="41549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8B3556-1441-4014-BAFE-3D6E9403F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7060" y="464170"/>
            <a:ext cx="2130552" cy="512064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2D6CB5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2C2E9E-558F-4ACF-8C82-8CB60A7AB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5F97341-06E5-4A41-9FB7-CF198AB5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6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8B3556-1441-4014-BAFE-3D6E9403F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7873" y="464170"/>
            <a:ext cx="2130552" cy="512064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2D6CB5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2C2E9E-558F-4ACF-8C82-8CB60A7AB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5F97341-06E5-4A41-9FB7-CF198AB5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83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7ABF5E-5A23-4F74-8146-DB04192F2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0208746-F7BA-416F-9D52-9B7B87524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62817A8-898D-41D4-8BFB-2DC0C0D7E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FC3CCC5-3167-40B4-8D19-363527BF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753D030-902A-4885-8F71-89B9A314E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65BC3A4-5650-4AB0-A212-E54F8A5F8B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4873" y="436462"/>
            <a:ext cx="2130552" cy="512064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2D6CB5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09800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25E3B87-27CB-4D30-ACDA-C7CDCADE3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4A93FA2-0B9D-4349-AC1A-E1A9D9A98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12F6694-C8AC-4FF1-85A8-E8B387ABF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5F44A5E-89DE-4FB4-AA5D-889CDE9EB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135891D-2AAB-43CA-92BA-61EEC0911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1696E3E-2DC7-480B-9E53-2E57B8858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A12808C-09AC-429B-9EAD-548F2AF13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AE1DD44E-8BD9-4FE6-A291-9C3F87871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4103" y="461922"/>
            <a:ext cx="2130552" cy="512064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2D6CB5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73323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E96700E-DCE3-4731-9F04-EDE74D6177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DAA34CD-6D37-4513-A542-7BFD82EEC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4B1DF2-A242-406F-9E09-F4C18776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29F48758-E8A0-403C-8CCB-B96EBB5BD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7166" y="464962"/>
            <a:ext cx="2130552" cy="512064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2D6CB5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97451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F4846D4-38F7-4D65-8AB3-B55C9FAA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1453DC7A-15C0-4915-8390-0001ADAE5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1041" y="451900"/>
            <a:ext cx="2130552" cy="512064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2D6CB5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68401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B7D0D9F-ED7B-4B97-84B6-9323631BF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AEB67E4-7416-4D5E-ABCF-11C63C9F9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4F86C2"/>
                </a:solidFill>
                <a:latin typeface="Roboto Medium" panose="020B0604020202020204" charset="0"/>
                <a:ea typeface="Roboto Medium" panose="020B0604020202020204" charset="0"/>
              </a:defRPr>
            </a:lvl1pPr>
          </a:lstStyle>
          <a:p>
            <a:fld id="{C303B511-0AB5-4333-961C-D25F80D7E7F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hape 95">
            <a:extLst>
              <a:ext uri="{FF2B5EF4-FFF2-40B4-BE49-F238E27FC236}">
                <a16:creationId xmlns="" xmlns:a16="http://schemas.microsoft.com/office/drawing/2014/main" id="{43BBAEC1-75CA-43BD-B0BA-C161E770B402}"/>
              </a:ext>
            </a:extLst>
          </p:cNvPr>
          <p:cNvPicPr preferRelativeResize="0"/>
          <p:nvPr userDrawn="1"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6723" y="-1"/>
            <a:ext cx="539927" cy="5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2">
            <a:extLst>
              <a:ext uri="{FF2B5EF4-FFF2-40B4-BE49-F238E27FC236}">
                <a16:creationId xmlns="" xmlns:a16="http://schemas.microsoft.com/office/drawing/2014/main" id="{527404CF-4344-423D-8A50-D13EC4C5EDCE}"/>
              </a:ext>
            </a:extLst>
          </p:cNvPr>
          <p:cNvSpPr txBox="1"/>
          <p:nvPr userDrawn="1"/>
        </p:nvSpPr>
        <p:spPr>
          <a:xfrm>
            <a:off x="426724" y="6353464"/>
            <a:ext cx="1962000" cy="3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2B88"/>
              </a:buClr>
              <a:buSzPct val="25000"/>
              <a:buFont typeface="Montserrat"/>
              <a:buNone/>
            </a:pPr>
            <a:r>
              <a:rPr lang="en" sz="1400" dirty="0">
                <a:solidFill>
                  <a:srgbClr val="1966B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daynghevietuc.com</a:t>
            </a:r>
          </a:p>
        </p:txBody>
      </p:sp>
    </p:spTree>
    <p:extLst>
      <p:ext uri="{BB962C8B-B14F-4D97-AF65-F5344CB8AC3E}">
        <p14:creationId xmlns:p14="http://schemas.microsoft.com/office/powerpoint/2010/main" val="71701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85" r:id="rId4"/>
    <p:sldLayoutId id="2147483687" r:id="rId5"/>
    <p:sldLayoutId id="2147483652" r:id="rId6"/>
    <p:sldLayoutId id="2147483653" r:id="rId7"/>
    <p:sldLayoutId id="2147483654" r:id="rId8"/>
    <p:sldLayoutId id="2147483655" r:id="rId9"/>
    <p:sldLayoutId id="214748368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Roboto" panose="020B0604020202020204" charset="0"/>
          <a:ea typeface="Roboto" panose="020B060402020202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nodejs.org/en/download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BB6E3-BC9A-4870-81D5-B9C7B075E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961" y="1989390"/>
            <a:ext cx="9910809" cy="1307466"/>
          </a:xfrm>
        </p:spPr>
        <p:txBody>
          <a:bodyPr/>
          <a:lstStyle/>
          <a:p>
            <a:r>
              <a:rPr lang="en-US" dirty="0"/>
              <a:t>LẬP TRÌNH JAVASCRIPT CƠ BẢN</a:t>
            </a:r>
            <a:endParaRPr lang="en-US" sz="4000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28BBB6E3-BC9A-4870-81D5-B9C7B075E998}"/>
              </a:ext>
            </a:extLst>
          </p:cNvPr>
          <p:cNvSpPr txBox="1">
            <a:spLocks/>
          </p:cNvSpPr>
          <p:nvPr/>
        </p:nvSpPr>
        <p:spPr>
          <a:xfrm>
            <a:off x="524960" y="3296856"/>
            <a:ext cx="6104439" cy="89414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j-lt"/>
                <a:ea typeface="Roboto" panose="020B0604020202020204" charset="0"/>
                <a:cs typeface="+mj-cs"/>
              </a:defRPr>
            </a:lvl1pPr>
          </a:lstStyle>
          <a:p>
            <a:r>
              <a:rPr lang="en-US" sz="3600" i="1" dirty="0">
                <a:latin typeface="+mn-lt"/>
              </a:rPr>
              <a:t>TỔNG QUAN VỀ JAVASCRIPT</a:t>
            </a:r>
          </a:p>
        </p:txBody>
      </p:sp>
    </p:spTree>
    <p:extLst>
      <p:ext uri="{BB962C8B-B14F-4D97-AF65-F5344CB8AC3E}">
        <p14:creationId xmlns:p14="http://schemas.microsoft.com/office/powerpoint/2010/main" val="279089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/>
              <a:t>Môi</a:t>
            </a:r>
            <a:r>
              <a:rPr lang="en-US" sz="3600" dirty="0"/>
              <a:t> </a:t>
            </a:r>
            <a:r>
              <a:rPr lang="en-US" sz="3600" dirty="0" err="1"/>
              <a:t>trường</a:t>
            </a:r>
            <a:r>
              <a:rPr lang="en-US" sz="3600" dirty="0"/>
              <a:t>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</a:t>
            </a:r>
            <a:r>
              <a:rPr lang="en-US" sz="3600" dirty="0" smtClean="0"/>
              <a:t>JavaScript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4946747"/>
          </a:xfrm>
        </p:spPr>
        <p:txBody>
          <a:bodyPr>
            <a:normAutofit/>
          </a:bodyPr>
          <a:lstStyle/>
          <a:p>
            <a:pPr>
              <a:buFont typeface="Wingdings"/>
              <a:buChar char="q"/>
            </a:pP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/>
              <a:t>tin </a:t>
            </a:r>
            <a:r>
              <a:rPr lang="en-US" b="1" dirty="0" smtClean="0"/>
              <a:t>JavaScript</a:t>
            </a:r>
            <a:r>
              <a:rPr lang="en-US" dirty="0" smtClean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b="1" dirty="0" err="1">
                <a:solidFill>
                  <a:srgbClr val="0070C0"/>
                </a:solidFill>
              </a:rPr>
              <a:t>phần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mở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rộng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là</a:t>
            </a:r>
            <a:r>
              <a:rPr lang="en-US" b="1" dirty="0">
                <a:solidFill>
                  <a:srgbClr val="0070C0"/>
                </a:solidFill>
              </a:rPr>
              <a:t> .</a:t>
            </a:r>
            <a:r>
              <a:rPr lang="en-US" b="1" dirty="0" err="1" smtClean="0">
                <a:solidFill>
                  <a:srgbClr val="0070C0"/>
                </a:solidFill>
              </a:rPr>
              <a:t>js</a:t>
            </a:r>
            <a:r>
              <a:rPr lang="en-US" dirty="0" smtClean="0">
                <a:solidFill>
                  <a:srgbClr val="000000"/>
                </a:solidFill>
              </a:rPr>
              <a:t>. </a:t>
            </a:r>
          </a:p>
          <a:p>
            <a:pPr>
              <a:buFont typeface="Wingdings"/>
              <a:buChar char="q"/>
            </a:pP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Để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lập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trình</a:t>
            </a:r>
            <a:r>
              <a:rPr lang="en-US" dirty="0">
                <a:sym typeface="Wingdings"/>
              </a:rPr>
              <a:t> </a:t>
            </a:r>
            <a:r>
              <a:rPr lang="en-US" b="1" dirty="0">
                <a:sym typeface="Wingdings"/>
              </a:rPr>
              <a:t>JavaScript</a:t>
            </a:r>
            <a:r>
              <a:rPr lang="en-US" dirty="0">
                <a:sym typeface="Wingdings"/>
              </a:rPr>
              <a:t>, ta </a:t>
            </a:r>
            <a:r>
              <a:rPr lang="en-US" dirty="0" err="1">
                <a:sym typeface="Wingdings"/>
              </a:rPr>
              <a:t>có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thể</a:t>
            </a:r>
            <a:r>
              <a:rPr lang="en-US" dirty="0">
                <a:sym typeface="Wingdings"/>
              </a:rPr>
              <a:t>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3 </a:t>
            </a:r>
            <a:r>
              <a:rPr lang="en-US" b="1" dirty="0" err="1">
                <a:solidFill>
                  <a:srgbClr val="0070C0"/>
                </a:solidFill>
                <a:sym typeface="Wingdings"/>
              </a:rPr>
              <a:t>cách</a:t>
            </a:r>
            <a:r>
              <a:rPr lang="en-US" b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thông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dụng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sau</a:t>
            </a:r>
            <a:r>
              <a:rPr lang="en-US" dirty="0">
                <a:sym typeface="Wingdings"/>
              </a:rPr>
              <a:t>: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sym typeface="Wingdings"/>
              </a:rPr>
              <a:t>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Môi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trường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thực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thi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mã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JavaScript – 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Node.js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đã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cài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lúc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nãy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sẽ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giúp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thực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thi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câu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lệnh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trong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file hello-world.js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và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xuất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kết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quả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như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sau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:</a:t>
            </a:r>
            <a:endParaRPr lang="en-US" b="1" dirty="0" smtClean="0">
              <a:solidFill>
                <a:srgbClr val="0070C0"/>
              </a:solidFill>
              <a:sym typeface="Wingding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10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02" y="3116774"/>
            <a:ext cx="8403795" cy="3361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682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/>
              <a:t>Môi</a:t>
            </a:r>
            <a:r>
              <a:rPr lang="en-US" sz="3600" dirty="0"/>
              <a:t> </a:t>
            </a:r>
            <a:r>
              <a:rPr lang="en-US" sz="3600" dirty="0" err="1"/>
              <a:t>trường</a:t>
            </a:r>
            <a:r>
              <a:rPr lang="en-US" sz="3600" dirty="0"/>
              <a:t>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</a:t>
            </a:r>
            <a:r>
              <a:rPr lang="en-US" sz="3600" dirty="0" smtClean="0"/>
              <a:t>JavaScript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1219482" cy="4946747"/>
          </a:xfrm>
        </p:spPr>
        <p:txBody>
          <a:bodyPr>
            <a:normAutofit lnSpcReduction="10000"/>
          </a:bodyPr>
          <a:lstStyle/>
          <a:p>
            <a:pPr>
              <a:buFont typeface="Wingdings"/>
              <a:buChar char="q"/>
            </a:pP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/>
              <a:t>tin </a:t>
            </a:r>
            <a:r>
              <a:rPr lang="en-US" b="1" dirty="0" smtClean="0"/>
              <a:t>JavaScript</a:t>
            </a:r>
            <a:r>
              <a:rPr lang="en-US" dirty="0" smtClean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b="1" dirty="0" err="1">
                <a:solidFill>
                  <a:srgbClr val="0070C0"/>
                </a:solidFill>
              </a:rPr>
              <a:t>phần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mở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rộng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là</a:t>
            </a:r>
            <a:r>
              <a:rPr lang="en-US" b="1" dirty="0">
                <a:solidFill>
                  <a:srgbClr val="0070C0"/>
                </a:solidFill>
              </a:rPr>
              <a:t> .</a:t>
            </a:r>
            <a:r>
              <a:rPr lang="en-US" b="1" dirty="0" err="1" smtClean="0">
                <a:solidFill>
                  <a:srgbClr val="0070C0"/>
                </a:solidFill>
              </a:rPr>
              <a:t>js</a:t>
            </a:r>
            <a:r>
              <a:rPr lang="en-US" dirty="0" smtClean="0">
                <a:solidFill>
                  <a:srgbClr val="000000"/>
                </a:solidFill>
              </a:rPr>
              <a:t>. </a:t>
            </a:r>
          </a:p>
          <a:p>
            <a:pPr>
              <a:buFont typeface="Wingdings"/>
              <a:buChar char="q"/>
            </a:pP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Để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lập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trình</a:t>
            </a:r>
            <a:r>
              <a:rPr lang="en-US" dirty="0">
                <a:sym typeface="Wingdings"/>
              </a:rPr>
              <a:t> </a:t>
            </a:r>
            <a:r>
              <a:rPr lang="en-US" b="1" dirty="0">
                <a:sym typeface="Wingdings"/>
              </a:rPr>
              <a:t>JavaScript</a:t>
            </a:r>
            <a:r>
              <a:rPr lang="en-US" dirty="0">
                <a:sym typeface="Wingdings"/>
              </a:rPr>
              <a:t>, ta </a:t>
            </a:r>
            <a:r>
              <a:rPr lang="en-US" dirty="0" err="1">
                <a:sym typeface="Wingdings"/>
              </a:rPr>
              <a:t>có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thể</a:t>
            </a:r>
            <a:r>
              <a:rPr lang="en-US" dirty="0">
                <a:sym typeface="Wingdings"/>
              </a:rPr>
              <a:t>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3 </a:t>
            </a:r>
            <a:r>
              <a:rPr lang="en-US" b="1" dirty="0" err="1">
                <a:solidFill>
                  <a:srgbClr val="0070C0"/>
                </a:solidFill>
                <a:sym typeface="Wingdings"/>
              </a:rPr>
              <a:t>cách</a:t>
            </a:r>
            <a:r>
              <a:rPr lang="en-US" b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thông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dụng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sau</a:t>
            </a:r>
            <a:r>
              <a:rPr lang="en-US" dirty="0">
                <a:sym typeface="Wingdings"/>
              </a:rPr>
              <a:t>: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sym typeface="Wingdings"/>
              </a:rPr>
              <a:t> </a:t>
            </a:r>
            <a:r>
              <a:rPr lang="en-US" b="1" u="sng" dirty="0" err="1" smtClean="0">
                <a:sym typeface="Wingdings"/>
              </a:rPr>
              <a:t>Cách</a:t>
            </a:r>
            <a:r>
              <a:rPr lang="en-US" b="1" u="sng" dirty="0" smtClean="0">
                <a:sym typeface="Wingdings"/>
              </a:rPr>
              <a:t> 2 -</a:t>
            </a:r>
            <a:r>
              <a:rPr lang="en-US" u="sng" dirty="0" smtClean="0">
                <a:sym typeface="Wingdings"/>
              </a:rPr>
              <a:t> </a:t>
            </a:r>
            <a:r>
              <a:rPr lang="en-US" u="sng" dirty="0" err="1" smtClean="0">
                <a:sym typeface="Wingdings"/>
              </a:rPr>
              <a:t>Sử</a:t>
            </a:r>
            <a:r>
              <a:rPr lang="en-US" u="sng" dirty="0" smtClean="0">
                <a:sym typeface="Wingdings"/>
              </a:rPr>
              <a:t> </a:t>
            </a:r>
            <a:r>
              <a:rPr lang="en-US" u="sng" dirty="0" err="1" smtClean="0">
                <a:sym typeface="Wingdings"/>
              </a:rPr>
              <a:t>dụng</a:t>
            </a:r>
            <a:r>
              <a:rPr lang="en-US" u="sng" dirty="0" smtClean="0">
                <a:sym typeface="Wingdings"/>
              </a:rPr>
              <a:t> </a:t>
            </a:r>
            <a:r>
              <a:rPr lang="en-US" b="1" u="sng" dirty="0" smtClean="0">
                <a:solidFill>
                  <a:srgbClr val="0070C0"/>
                </a:solidFill>
              </a:rPr>
              <a:t>Developer </a:t>
            </a:r>
            <a:r>
              <a:rPr lang="en-US" b="1" u="sng" dirty="0" smtClean="0">
                <a:solidFill>
                  <a:srgbClr val="0070C0"/>
                </a:solidFill>
              </a:rPr>
              <a:t>C</a:t>
            </a:r>
            <a:r>
              <a:rPr lang="en-US" b="1" u="sng" dirty="0" smtClean="0">
                <a:solidFill>
                  <a:srgbClr val="0070C0"/>
                </a:solidFill>
              </a:rPr>
              <a:t>onsole:</a:t>
            </a:r>
            <a:endParaRPr lang="en-US" u="sng" dirty="0" smtClean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</a:t>
            </a:r>
            <a:r>
              <a:rPr lang="en-US" dirty="0" smtClean="0">
                <a:sym typeface="Wingdings"/>
              </a:rPr>
              <a:t> Developer Console: </a:t>
            </a:r>
            <a:r>
              <a:rPr lang="en-US" b="1" dirty="0" err="1" smtClean="0"/>
              <a:t>Cửa</a:t>
            </a:r>
            <a:r>
              <a:rPr lang="en-US" b="1" dirty="0" smtClean="0"/>
              <a:t> </a:t>
            </a:r>
            <a:r>
              <a:rPr lang="en-US" b="1" dirty="0" err="1" smtClean="0"/>
              <a:t>sổ</a:t>
            </a:r>
            <a:r>
              <a:rPr lang="en-US" b="1" dirty="0" smtClean="0"/>
              <a:t> </a:t>
            </a:r>
            <a:r>
              <a:rPr lang="en-US" b="1" dirty="0" err="1" smtClean="0"/>
              <a:t>lện</a:t>
            </a:r>
            <a:r>
              <a:rPr lang="en-US" b="1" dirty="0" err="1" smtClean="0"/>
              <a:t>h</a:t>
            </a:r>
            <a:r>
              <a:rPr lang="en-US" b="1" dirty="0" smtClean="0"/>
              <a:t> </a:t>
            </a:r>
            <a:r>
              <a:rPr lang="en-US" b="1" dirty="0" err="1" smtClean="0"/>
              <a:t>của</a:t>
            </a:r>
            <a:r>
              <a:rPr lang="en-US" b="1" dirty="0" smtClean="0"/>
              <a:t> </a:t>
            </a:r>
            <a:r>
              <a:rPr lang="en-US" b="1" dirty="0" err="1" smtClean="0"/>
              <a:t>trình</a:t>
            </a:r>
            <a:r>
              <a:rPr lang="en-US" b="1" dirty="0" smtClean="0"/>
              <a:t> </a:t>
            </a:r>
            <a:r>
              <a:rPr lang="en-US" b="1" dirty="0" err="1" smtClean="0"/>
              <a:t>duyệt</a:t>
            </a:r>
            <a:r>
              <a:rPr lang="en-US" b="1" dirty="0" smtClean="0"/>
              <a:t> </a:t>
            </a:r>
            <a:r>
              <a:rPr lang="en-US" dirty="0" smtClean="0"/>
              <a:t>(Browser) </a:t>
            </a:r>
            <a:r>
              <a:rPr lang="en-US" dirty="0" err="1" smtClean="0">
                <a:sym typeface="Wingdings"/>
              </a:rPr>
              <a:t>cũng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một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môi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trường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có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thể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thực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thi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các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mã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lệnh</a:t>
            </a:r>
            <a:r>
              <a:rPr lang="en-US" dirty="0" smtClean="0">
                <a:sym typeface="Wingdings"/>
              </a:rPr>
              <a:t> JavaScript.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      </a:t>
            </a:r>
            <a:r>
              <a:rPr lang="en-US" dirty="0" err="1" smtClean="0">
                <a:sym typeface="Wingdings"/>
              </a:rPr>
              <a:t>Một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số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trình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duyệt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phổ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biến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ta </a:t>
            </a:r>
            <a:r>
              <a:rPr lang="en-US" dirty="0" err="1" smtClean="0">
                <a:sym typeface="Wingdings"/>
              </a:rPr>
              <a:t>thường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thấy</a:t>
            </a:r>
            <a:r>
              <a:rPr lang="en-US" dirty="0" smtClean="0">
                <a:sym typeface="Wingdings"/>
              </a:rPr>
              <a:t>: Chrome, </a:t>
            </a:r>
            <a:r>
              <a:rPr lang="en-US" dirty="0" err="1" smtClean="0">
                <a:sym typeface="Wingdings"/>
              </a:rPr>
              <a:t>FireFox</a:t>
            </a:r>
            <a:r>
              <a:rPr lang="en-US" dirty="0" smtClean="0">
                <a:sym typeface="Wingdings"/>
              </a:rPr>
              <a:t>, Microsoft Edge, Safari,…</a:t>
            </a: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pPr marL="0" indent="0">
              <a:buNone/>
            </a:pP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    </a:t>
            </a: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  </a:t>
            </a:r>
            <a:r>
              <a:rPr lang="en-US" dirty="0" err="1" smtClean="0">
                <a:sym typeface="Wingdings"/>
              </a:rPr>
              <a:t>Nhớ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bật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tính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năng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Developer Tools </a:t>
            </a:r>
            <a:r>
              <a:rPr lang="en-US" dirty="0" err="1" smtClean="0">
                <a:sym typeface="Wingdings"/>
              </a:rPr>
              <a:t>trong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Settings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lên</a:t>
            </a:r>
            <a:r>
              <a:rPr lang="en-US" dirty="0" smtClean="0">
                <a:sym typeface="Wingdings"/>
              </a:rPr>
              <a:t> (</a:t>
            </a:r>
            <a:r>
              <a:rPr lang="en-US" dirty="0" err="1" smtClean="0">
                <a:sym typeface="Wingdings"/>
              </a:rPr>
              <a:t>nếu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chưa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bật</a:t>
            </a:r>
            <a:r>
              <a:rPr lang="en-US" dirty="0" smtClean="0">
                <a:sym typeface="Wingdings"/>
              </a:rPr>
              <a:t>).</a:t>
            </a:r>
            <a:endParaRPr lang="en-US" dirty="0">
              <a:sym typeface="Wingding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11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3C1F8381-B85A-FB4B-BB13-64D789FF7245}"/>
              </a:ext>
            </a:extLst>
          </p:cNvPr>
          <p:cNvGrpSpPr/>
          <p:nvPr/>
        </p:nvGrpSpPr>
        <p:grpSpPr>
          <a:xfrm>
            <a:off x="2682596" y="4200571"/>
            <a:ext cx="6894460" cy="1456913"/>
            <a:chOff x="1318649" y="2555115"/>
            <a:chExt cx="7367503" cy="1446179"/>
          </a:xfrm>
        </p:grpSpPr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28E34F65-92E9-8143-8DEF-DBFFBCA7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8649" y="2555115"/>
              <a:ext cx="2169268" cy="14461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0A999F23-6DC8-5542-8F09-4AF27D65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4397" y="2788580"/>
              <a:ext cx="1005496" cy="9468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55F0F7B7-A5C8-CE45-9E09-E1625CA84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8547" y="2752776"/>
              <a:ext cx="1210235" cy="10184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A7D4001C-B760-8449-BA11-43064486D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2582086"/>
              <a:ext cx="2590152" cy="13598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944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/>
              <a:t>Môi</a:t>
            </a:r>
            <a:r>
              <a:rPr lang="en-US" sz="3600" dirty="0"/>
              <a:t> </a:t>
            </a:r>
            <a:r>
              <a:rPr lang="en-US" sz="3600" dirty="0" err="1"/>
              <a:t>trường</a:t>
            </a:r>
            <a:r>
              <a:rPr lang="en-US" sz="3600" dirty="0"/>
              <a:t>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</a:t>
            </a:r>
            <a:r>
              <a:rPr lang="en-US" sz="3600" dirty="0" smtClean="0"/>
              <a:t>JavaScript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1219482" cy="2791728"/>
          </a:xfrm>
        </p:spPr>
        <p:txBody>
          <a:bodyPr>
            <a:normAutofit/>
          </a:bodyPr>
          <a:lstStyle/>
          <a:p>
            <a:pPr>
              <a:buFont typeface="Wingdings"/>
              <a:buChar char="q"/>
            </a:pP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tin </a:t>
            </a:r>
            <a:r>
              <a:rPr lang="en-US" b="1" dirty="0" smtClean="0"/>
              <a:t>JavaScript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phần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mở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rộng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là</a:t>
            </a:r>
            <a:r>
              <a:rPr lang="en-US" b="1" dirty="0" smtClean="0">
                <a:solidFill>
                  <a:srgbClr val="0070C0"/>
                </a:solidFill>
              </a:rPr>
              <a:t> .</a:t>
            </a:r>
            <a:r>
              <a:rPr lang="en-US" b="1" dirty="0" err="1" smtClean="0">
                <a:solidFill>
                  <a:srgbClr val="0070C0"/>
                </a:solidFill>
              </a:rPr>
              <a:t>js</a:t>
            </a:r>
            <a:r>
              <a:rPr lang="en-US" dirty="0" smtClean="0">
                <a:solidFill>
                  <a:srgbClr val="000000"/>
                </a:solidFill>
              </a:rPr>
              <a:t>. </a:t>
            </a:r>
          </a:p>
          <a:p>
            <a:pPr>
              <a:buFont typeface="Wingdings"/>
              <a:buChar char="q"/>
            </a:pP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Để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lập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trình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JavaScript</a:t>
            </a:r>
            <a:r>
              <a:rPr lang="en-US" dirty="0" smtClean="0">
                <a:sym typeface="Wingdings"/>
              </a:rPr>
              <a:t>, ta </a:t>
            </a:r>
            <a:r>
              <a:rPr lang="en-US" dirty="0" err="1" smtClean="0">
                <a:sym typeface="Wingdings"/>
              </a:rPr>
              <a:t>có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thể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3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cách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thông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dụng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sau</a:t>
            </a:r>
            <a:r>
              <a:rPr lang="en-US" dirty="0" smtClean="0">
                <a:sym typeface="Wingdings"/>
              </a:rPr>
              <a:t>: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sym typeface="Wingdings"/>
              </a:rPr>
              <a:t> </a:t>
            </a:r>
            <a:r>
              <a:rPr lang="en-US" dirty="0" err="1" smtClean="0">
                <a:sym typeface="Wingdings"/>
              </a:rPr>
              <a:t>Chuột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phải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vào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trình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duyệt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bất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kỳ</a:t>
            </a:r>
            <a:r>
              <a:rPr lang="en-US" dirty="0" smtClean="0">
                <a:sym typeface="Wingdings"/>
              </a:rPr>
              <a:t> -&gt; </a:t>
            </a:r>
            <a:r>
              <a:rPr lang="en-US" dirty="0" err="1" smtClean="0">
                <a:sym typeface="Wingdings"/>
              </a:rPr>
              <a:t>Chọn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Inspect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</a:t>
            </a:r>
            <a:r>
              <a:rPr lang="en-US" b="1" dirty="0" err="1" smtClean="0">
                <a:sym typeface="Wingdings"/>
              </a:rPr>
              <a:t>kiểm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tra</a:t>
            </a:r>
            <a:r>
              <a:rPr lang="en-US" dirty="0" smtClean="0">
                <a:sym typeface="Wingdings"/>
              </a:rPr>
              <a:t>) </a:t>
            </a:r>
            <a:r>
              <a:rPr lang="en-US" dirty="0" err="1" smtClean="0">
                <a:sym typeface="Wingdings"/>
              </a:rPr>
              <a:t>hoặc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nhấn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tổ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hợp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phím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Ctrl + Shift + I </a:t>
            </a:r>
            <a:r>
              <a:rPr lang="en-US" dirty="0" err="1" smtClean="0">
                <a:sym typeface="Wingdings"/>
              </a:rPr>
              <a:t>để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mở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DevTools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</a:t>
            </a:r>
            <a:r>
              <a:rPr lang="en-US" b="1" dirty="0" smtClean="0">
                <a:sym typeface="Wingdings"/>
              </a:rPr>
              <a:t>Developer Tools</a:t>
            </a:r>
            <a:r>
              <a:rPr lang="en-US" dirty="0" smtClean="0">
                <a:sym typeface="Wingdings"/>
              </a:rPr>
              <a:t>) -&gt; </a:t>
            </a:r>
            <a:r>
              <a:rPr lang="en-US" dirty="0" err="1" smtClean="0">
                <a:sym typeface="Wingdings"/>
              </a:rPr>
              <a:t>chọn</a:t>
            </a:r>
            <a:r>
              <a:rPr lang="en-US" dirty="0" smtClean="0">
                <a:sym typeface="Wingdings"/>
              </a:rPr>
              <a:t> tab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Console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để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có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thể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viết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mã</a:t>
            </a:r>
            <a:r>
              <a:rPr lang="en-US" dirty="0" smtClean="0">
                <a:sym typeface="Wingdings"/>
              </a:rPr>
              <a:t> JavaScript ở </a:t>
            </a:r>
            <a:r>
              <a:rPr lang="en-US" dirty="0" err="1" smtClean="0">
                <a:sym typeface="Wingdings"/>
              </a:rPr>
              <a:t>đây</a:t>
            </a:r>
            <a:r>
              <a:rPr lang="en-US" dirty="0" smtClean="0">
                <a:sym typeface="Wingdings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12</a:t>
            </a:fld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488" y="3523929"/>
            <a:ext cx="9510372" cy="2754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335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/>
              <a:t>Môi</a:t>
            </a:r>
            <a:r>
              <a:rPr lang="en-US" sz="3600" dirty="0"/>
              <a:t> </a:t>
            </a:r>
            <a:r>
              <a:rPr lang="en-US" sz="3600" dirty="0" err="1"/>
              <a:t>trường</a:t>
            </a:r>
            <a:r>
              <a:rPr lang="en-US" sz="3600" dirty="0"/>
              <a:t>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</a:t>
            </a:r>
            <a:r>
              <a:rPr lang="en-US" sz="3600" dirty="0" smtClean="0"/>
              <a:t>JavaScript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1219482" cy="2426571"/>
          </a:xfrm>
        </p:spPr>
        <p:txBody>
          <a:bodyPr>
            <a:normAutofit/>
          </a:bodyPr>
          <a:lstStyle/>
          <a:p>
            <a:pPr>
              <a:buFont typeface="Wingdings"/>
              <a:buChar char="q"/>
            </a:pP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tin </a:t>
            </a:r>
            <a:r>
              <a:rPr lang="en-US" b="1" dirty="0" smtClean="0"/>
              <a:t>JavaScript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phần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mở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rộng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là</a:t>
            </a:r>
            <a:r>
              <a:rPr lang="en-US" b="1" dirty="0" smtClean="0">
                <a:solidFill>
                  <a:srgbClr val="0070C0"/>
                </a:solidFill>
              </a:rPr>
              <a:t> .</a:t>
            </a:r>
            <a:r>
              <a:rPr lang="en-US" b="1" dirty="0" err="1" smtClean="0">
                <a:solidFill>
                  <a:srgbClr val="0070C0"/>
                </a:solidFill>
              </a:rPr>
              <a:t>js</a:t>
            </a:r>
            <a:r>
              <a:rPr lang="en-US" dirty="0" smtClean="0">
                <a:solidFill>
                  <a:srgbClr val="000000"/>
                </a:solidFill>
              </a:rPr>
              <a:t>. </a:t>
            </a:r>
          </a:p>
          <a:p>
            <a:pPr>
              <a:buFont typeface="Wingdings"/>
              <a:buChar char="q"/>
            </a:pP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Để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lập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trình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JavaScript</a:t>
            </a:r>
            <a:r>
              <a:rPr lang="en-US" dirty="0" smtClean="0">
                <a:sym typeface="Wingdings"/>
              </a:rPr>
              <a:t>, ta </a:t>
            </a:r>
            <a:r>
              <a:rPr lang="en-US" dirty="0" err="1" smtClean="0">
                <a:sym typeface="Wingdings"/>
              </a:rPr>
              <a:t>có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thể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3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cách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thông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dụng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sau</a:t>
            </a:r>
            <a:r>
              <a:rPr lang="en-US" dirty="0" smtClean="0">
                <a:sym typeface="Wingdings"/>
              </a:rPr>
              <a:t>: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sym typeface="Wingdings"/>
              </a:rPr>
              <a:t> </a:t>
            </a:r>
            <a:r>
              <a:rPr lang="en-US" dirty="0" err="1" smtClean="0">
                <a:sym typeface="Wingdings"/>
              </a:rPr>
              <a:t>Để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gõ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nhiều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dòng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trên</a:t>
            </a:r>
            <a:r>
              <a:rPr lang="en-US" b="1" dirty="0" smtClean="0">
                <a:sym typeface="Wingdings"/>
              </a:rPr>
              <a:t> console </a:t>
            </a:r>
            <a:r>
              <a:rPr lang="en-US" b="1" dirty="0" err="1" smtClean="0">
                <a:sym typeface="Wingdings"/>
              </a:rPr>
              <a:t>cùng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lúc</a:t>
            </a:r>
            <a:r>
              <a:rPr lang="en-US" dirty="0" smtClean="0">
                <a:sym typeface="Wingdings"/>
              </a:rPr>
              <a:t>, ta </a:t>
            </a:r>
            <a:r>
              <a:rPr lang="en-US" dirty="0" err="1" smtClean="0">
                <a:sym typeface="Wingdings"/>
              </a:rPr>
              <a:t>sử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dụng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&lt;shift&gt; + &lt;enter&gt; </a:t>
            </a:r>
            <a:r>
              <a:rPr lang="en-US" dirty="0" err="1" smtClean="0">
                <a:sym typeface="Wingdings"/>
              </a:rPr>
              <a:t>để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chuyển</a:t>
            </a:r>
            <a:r>
              <a:rPr lang="en-US" dirty="0" smtClean="0">
                <a:sym typeface="Wingdings"/>
              </a:rPr>
              <a:t> sang </a:t>
            </a:r>
            <a:r>
              <a:rPr lang="en-US" dirty="0" err="1" smtClean="0">
                <a:sym typeface="Wingdings"/>
              </a:rPr>
              <a:t>dòng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mới</a:t>
            </a:r>
            <a:r>
              <a:rPr lang="en-US" dirty="0" smtClean="0">
                <a:sym typeface="Wingdings"/>
              </a:rPr>
              <a:t>. </a:t>
            </a:r>
            <a:r>
              <a:rPr lang="en-US" dirty="0" err="1" smtClean="0">
                <a:sym typeface="Wingdings"/>
              </a:rPr>
              <a:t>Khi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nhấn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&lt;enter&gt;</a:t>
            </a:r>
            <a:r>
              <a:rPr lang="en-US" dirty="0" smtClean="0">
                <a:sym typeface="Wingdings"/>
              </a:rPr>
              <a:t>, console </a:t>
            </a:r>
            <a:r>
              <a:rPr lang="en-US" b="1" dirty="0" err="1" smtClean="0">
                <a:sym typeface="Wingdings"/>
              </a:rPr>
              <a:t>sẽ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chạy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tất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cả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những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gì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bạn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vừa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viết</a:t>
            </a:r>
            <a:r>
              <a:rPr lang="en-US" dirty="0" smtClean="0">
                <a:sym typeface="Wingdings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13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854" y="3429000"/>
            <a:ext cx="8110291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64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/>
              <a:t>Môi</a:t>
            </a:r>
            <a:r>
              <a:rPr lang="en-US" sz="3600" dirty="0"/>
              <a:t> </a:t>
            </a:r>
            <a:r>
              <a:rPr lang="en-US" sz="3600" dirty="0" err="1"/>
              <a:t>trường</a:t>
            </a:r>
            <a:r>
              <a:rPr lang="en-US" sz="3600" dirty="0"/>
              <a:t>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</a:t>
            </a:r>
            <a:r>
              <a:rPr lang="en-US" sz="3600" dirty="0" smtClean="0"/>
              <a:t>JavaScript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1219482" cy="2426571"/>
          </a:xfrm>
        </p:spPr>
        <p:txBody>
          <a:bodyPr>
            <a:normAutofit/>
          </a:bodyPr>
          <a:lstStyle/>
          <a:p>
            <a:pPr>
              <a:buFont typeface="Wingdings"/>
              <a:buChar char="q"/>
            </a:pP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tin </a:t>
            </a:r>
            <a:r>
              <a:rPr lang="en-US" b="1" dirty="0" smtClean="0"/>
              <a:t>JavaScript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phần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mở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rộng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là</a:t>
            </a:r>
            <a:r>
              <a:rPr lang="en-US" b="1" dirty="0" smtClean="0">
                <a:solidFill>
                  <a:srgbClr val="0070C0"/>
                </a:solidFill>
              </a:rPr>
              <a:t> .</a:t>
            </a:r>
            <a:r>
              <a:rPr lang="en-US" b="1" dirty="0" err="1" smtClean="0">
                <a:solidFill>
                  <a:srgbClr val="0070C0"/>
                </a:solidFill>
              </a:rPr>
              <a:t>js</a:t>
            </a:r>
            <a:r>
              <a:rPr lang="en-US" dirty="0" smtClean="0">
                <a:solidFill>
                  <a:srgbClr val="000000"/>
                </a:solidFill>
              </a:rPr>
              <a:t>. </a:t>
            </a:r>
          </a:p>
          <a:p>
            <a:pPr>
              <a:buFont typeface="Wingdings"/>
              <a:buChar char="q"/>
            </a:pP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Để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lập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trình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JavaScript</a:t>
            </a:r>
            <a:r>
              <a:rPr lang="en-US" dirty="0" smtClean="0">
                <a:sym typeface="Wingdings"/>
              </a:rPr>
              <a:t>, ta </a:t>
            </a:r>
            <a:r>
              <a:rPr lang="en-US" dirty="0" err="1" smtClean="0">
                <a:sym typeface="Wingdings"/>
              </a:rPr>
              <a:t>có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thể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3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cách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thông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dụng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sau</a:t>
            </a:r>
            <a:r>
              <a:rPr lang="en-US" dirty="0" smtClean="0">
                <a:sym typeface="Wingdings"/>
              </a:rPr>
              <a:t>: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sym typeface="Wingdings"/>
              </a:rPr>
              <a:t> </a:t>
            </a:r>
            <a:r>
              <a:rPr lang="en-US" dirty="0" err="1" smtClean="0">
                <a:sym typeface="Wingdings"/>
              </a:rPr>
              <a:t>Để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mở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một</a:t>
            </a:r>
            <a:r>
              <a:rPr lang="en-US" b="1" dirty="0" smtClean="0">
                <a:sym typeface="Wingdings"/>
              </a:rPr>
              <a:t> 1 </a:t>
            </a:r>
            <a:r>
              <a:rPr lang="en-US" b="1" dirty="0" err="1" smtClean="0">
                <a:sym typeface="Wingdings"/>
              </a:rPr>
              <a:t>trống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trên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trình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duyệt</a:t>
            </a:r>
            <a:r>
              <a:rPr lang="en-US" b="1" dirty="0" smtClean="0">
                <a:sym typeface="Wingdings"/>
              </a:rPr>
              <a:t>, </a:t>
            </a:r>
            <a:r>
              <a:rPr lang="en-US" dirty="0" smtClean="0">
                <a:sym typeface="Wingdings"/>
              </a:rPr>
              <a:t>ta </a:t>
            </a:r>
            <a:r>
              <a:rPr lang="en-US" dirty="0" err="1" smtClean="0">
                <a:sym typeface="Wingdings"/>
              </a:rPr>
              <a:t>có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thể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gõ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about:blank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trên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thanh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trình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duyệt</a:t>
            </a:r>
            <a:r>
              <a:rPr lang="en-US" dirty="0" smtClean="0">
                <a:sym typeface="Wingdings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14</a:t>
            </a:fld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63" y="3173867"/>
            <a:ext cx="9192131" cy="3275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113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/>
              <a:t>Môi</a:t>
            </a:r>
            <a:r>
              <a:rPr lang="en-US" sz="3600" dirty="0"/>
              <a:t> </a:t>
            </a:r>
            <a:r>
              <a:rPr lang="en-US" sz="3600" dirty="0" err="1"/>
              <a:t>trường</a:t>
            </a:r>
            <a:r>
              <a:rPr lang="en-US" sz="3600" dirty="0"/>
              <a:t>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</a:t>
            </a:r>
            <a:r>
              <a:rPr lang="en-US" sz="3600" dirty="0" err="1"/>
              <a:t>Javascript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3742416"/>
          </a:xfrm>
        </p:spPr>
        <p:txBody>
          <a:bodyPr>
            <a:normAutofit/>
          </a:bodyPr>
          <a:lstStyle/>
          <a:p>
            <a:pPr>
              <a:buFont typeface="Wingdings"/>
              <a:buChar char="q"/>
            </a:pP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/>
              <a:t>tin </a:t>
            </a:r>
            <a:r>
              <a:rPr lang="en-US" b="1" dirty="0" smtClean="0"/>
              <a:t>JavaScript</a:t>
            </a:r>
            <a:r>
              <a:rPr lang="en-US" dirty="0" smtClean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b="1" dirty="0" err="1">
                <a:solidFill>
                  <a:srgbClr val="0070C0"/>
                </a:solidFill>
              </a:rPr>
              <a:t>phần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mở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rộng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là</a:t>
            </a:r>
            <a:r>
              <a:rPr lang="en-US" b="1" dirty="0">
                <a:solidFill>
                  <a:srgbClr val="0070C0"/>
                </a:solidFill>
              </a:rPr>
              <a:t> .</a:t>
            </a:r>
            <a:r>
              <a:rPr lang="en-US" b="1" dirty="0" err="1" smtClean="0">
                <a:solidFill>
                  <a:srgbClr val="0070C0"/>
                </a:solidFill>
              </a:rPr>
              <a:t>js</a:t>
            </a:r>
            <a:r>
              <a:rPr lang="en-US" dirty="0" smtClean="0">
                <a:solidFill>
                  <a:srgbClr val="000000"/>
                </a:solidFill>
              </a:rPr>
              <a:t>. </a:t>
            </a:r>
          </a:p>
          <a:p>
            <a:pPr>
              <a:buFont typeface="Wingdings"/>
              <a:buChar char="q"/>
            </a:pP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Để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lập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trình</a:t>
            </a:r>
            <a:r>
              <a:rPr lang="en-US" dirty="0">
                <a:sym typeface="Wingdings"/>
              </a:rPr>
              <a:t> </a:t>
            </a:r>
            <a:r>
              <a:rPr lang="en-US" b="1" dirty="0">
                <a:sym typeface="Wingdings"/>
              </a:rPr>
              <a:t>JavaScript</a:t>
            </a:r>
            <a:r>
              <a:rPr lang="en-US" dirty="0">
                <a:sym typeface="Wingdings"/>
              </a:rPr>
              <a:t>, ta </a:t>
            </a:r>
            <a:r>
              <a:rPr lang="en-US" dirty="0" err="1">
                <a:sym typeface="Wingdings"/>
              </a:rPr>
              <a:t>có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thể</a:t>
            </a:r>
            <a:r>
              <a:rPr lang="en-US" dirty="0">
                <a:sym typeface="Wingdings"/>
              </a:rPr>
              <a:t>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3 </a:t>
            </a:r>
            <a:r>
              <a:rPr lang="en-US" b="1" dirty="0" err="1">
                <a:solidFill>
                  <a:srgbClr val="0070C0"/>
                </a:solidFill>
                <a:sym typeface="Wingdings"/>
              </a:rPr>
              <a:t>cách</a:t>
            </a:r>
            <a:r>
              <a:rPr lang="en-US" b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thông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dụng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sau</a:t>
            </a:r>
            <a:r>
              <a:rPr lang="en-US" dirty="0">
                <a:sym typeface="Wingdings"/>
              </a:rPr>
              <a:t>: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sym typeface="Wingdings"/>
              </a:rPr>
              <a:t> </a:t>
            </a:r>
            <a:r>
              <a:rPr lang="en-US" b="1" u="sng" dirty="0" err="1" smtClean="0">
                <a:sym typeface="Wingdings"/>
              </a:rPr>
              <a:t>Cách</a:t>
            </a:r>
            <a:r>
              <a:rPr lang="en-US" b="1" u="sng" dirty="0" smtClean="0">
                <a:sym typeface="Wingdings"/>
              </a:rPr>
              <a:t> 3 - </a:t>
            </a:r>
            <a:r>
              <a:rPr lang="en-US" u="sng" dirty="0" err="1" smtClean="0">
                <a:sym typeface="Wingdings"/>
              </a:rPr>
              <a:t>Sử</a:t>
            </a:r>
            <a:r>
              <a:rPr lang="en-US" u="sng" dirty="0" smtClean="0">
                <a:sym typeface="Wingdings"/>
              </a:rPr>
              <a:t> </a:t>
            </a:r>
            <a:r>
              <a:rPr lang="en-US" u="sng" dirty="0" err="1" smtClean="0">
                <a:sym typeface="Wingdings"/>
              </a:rPr>
              <a:t>dụng</a:t>
            </a:r>
            <a:r>
              <a:rPr lang="en-US" u="sng" dirty="0" smtClean="0">
                <a:sym typeface="Wingdings"/>
              </a:rPr>
              <a:t> </a:t>
            </a:r>
            <a:r>
              <a:rPr lang="en-US" b="1" u="sng" dirty="0" smtClean="0">
                <a:solidFill>
                  <a:srgbClr val="0070C0"/>
                </a:solidFill>
              </a:rPr>
              <a:t>IDE</a:t>
            </a:r>
            <a:r>
              <a:rPr lang="en-US" b="1" dirty="0" smtClean="0">
                <a:solidFill>
                  <a:srgbClr val="0070C0"/>
                </a:solidFill>
              </a:rPr>
              <a:t>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smtClean="0">
                <a:solidFill>
                  <a:srgbClr val="0070C0"/>
                </a:solidFill>
              </a:rPr>
              <a:t>        </a:t>
            </a:r>
            <a:r>
              <a:rPr lang="en-US" dirty="0" smtClean="0">
                <a:solidFill>
                  <a:srgbClr val="002060"/>
                </a:solidFill>
                <a:sym typeface="Wingdings"/>
              </a:rPr>
              <a:t>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00"/>
                </a:solidFill>
              </a:rPr>
              <a:t>IDE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0070C0"/>
                </a:solidFill>
              </a:rPr>
              <a:t>Integrated Development Environment</a:t>
            </a:r>
            <a:r>
              <a:rPr lang="en-US" dirty="0" smtClean="0"/>
              <a:t>): </a:t>
            </a:r>
            <a:r>
              <a:rPr lang="en-US" b="1" dirty="0" err="1" smtClean="0"/>
              <a:t>môi</a:t>
            </a:r>
            <a:r>
              <a:rPr lang="en-US" b="1" dirty="0" smtClean="0"/>
              <a:t> </a:t>
            </a:r>
            <a:r>
              <a:rPr lang="en-US" b="1" dirty="0" err="1" smtClean="0"/>
              <a:t>trường</a:t>
            </a:r>
            <a:r>
              <a:rPr lang="en-US" b="1" dirty="0" smtClean="0"/>
              <a:t> </a:t>
            </a:r>
            <a:r>
              <a:rPr lang="en-US" b="1" dirty="0" err="1" smtClean="0"/>
              <a:t>tích</a:t>
            </a:r>
            <a:r>
              <a:rPr lang="en-US" b="1" dirty="0" smtClean="0"/>
              <a:t> </a:t>
            </a:r>
            <a:r>
              <a:rPr lang="en-US" b="1" dirty="0" err="1" smtClean="0"/>
              <a:t>hợp</a:t>
            </a:r>
            <a:r>
              <a:rPr lang="en-US" b="1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viết</a:t>
            </a:r>
            <a:r>
              <a:rPr lang="en-US" dirty="0" smtClean="0"/>
              <a:t> code </a:t>
            </a:r>
            <a:r>
              <a:rPr lang="en-US" b="1" dirty="0" err="1" smtClean="0"/>
              <a:t>phát</a:t>
            </a:r>
            <a:r>
              <a:rPr lang="en-US" b="1" dirty="0" smtClean="0"/>
              <a:t> </a:t>
            </a:r>
            <a:r>
              <a:rPr lang="en-US" b="1" dirty="0" err="1" smtClean="0"/>
              <a:t>triển</a:t>
            </a:r>
            <a:r>
              <a:rPr lang="en-US" b="1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smtClean="0">
                <a:sym typeface="Wingdings"/>
              </a:rPr>
              <a:t> IDE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tích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hợp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các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tool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hỗ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trợ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việc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lập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trình</a:t>
            </a:r>
            <a:r>
              <a:rPr lang="en-US" dirty="0" smtClean="0">
                <a:sym typeface="Wingdings"/>
              </a:rPr>
              <a:t>: </a:t>
            </a:r>
            <a:r>
              <a:rPr lang="en-US" b="1" dirty="0" err="1" smtClean="0">
                <a:sym typeface="Wingdings"/>
              </a:rPr>
              <a:t>trình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biên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dịch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(Compiler), </a:t>
            </a:r>
            <a:r>
              <a:rPr lang="en-US" b="1" dirty="0" err="1" smtClean="0">
                <a:sym typeface="Wingdings"/>
              </a:rPr>
              <a:t>trình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thông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dịch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(Interpreter), </a:t>
            </a:r>
            <a:r>
              <a:rPr lang="en-US" b="1" dirty="0" err="1" smtClean="0">
                <a:sym typeface="Wingdings"/>
              </a:rPr>
              <a:t>kiểm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tra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lỗi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(Debugger), </a:t>
            </a:r>
            <a:r>
              <a:rPr lang="en-US" b="1" dirty="0" err="1" smtClean="0">
                <a:sym typeface="Wingdings"/>
              </a:rPr>
              <a:t>định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dạng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hoặc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nổi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bật</a:t>
            </a:r>
            <a:r>
              <a:rPr lang="en-US" b="1" dirty="0" smtClean="0">
                <a:sym typeface="Wingdings"/>
              </a:rPr>
              <a:t> code</a:t>
            </a:r>
            <a:r>
              <a:rPr lang="en-US" dirty="0" smtClean="0">
                <a:sym typeface="Wingdings"/>
              </a:rPr>
              <a:t>, </a:t>
            </a:r>
            <a:r>
              <a:rPr lang="en-US" b="1" dirty="0" err="1" smtClean="0">
                <a:sym typeface="Wingdings"/>
              </a:rPr>
              <a:t>tổ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chức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thư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mục</a:t>
            </a:r>
            <a:r>
              <a:rPr lang="en-US" b="1" dirty="0" smtClean="0">
                <a:sym typeface="Wingdings"/>
              </a:rPr>
              <a:t> code</a:t>
            </a:r>
            <a:r>
              <a:rPr lang="en-US" dirty="0" smtClean="0">
                <a:sym typeface="Wingdings"/>
              </a:rPr>
              <a:t>, </a:t>
            </a:r>
            <a:r>
              <a:rPr lang="en-US" b="1" dirty="0" err="1" smtClean="0">
                <a:sym typeface="Wingdings"/>
              </a:rPr>
              <a:t>tìm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kiếm</a:t>
            </a:r>
            <a:r>
              <a:rPr lang="en-US" b="1" dirty="0" smtClean="0">
                <a:sym typeface="Wingdings"/>
              </a:rPr>
              <a:t> code</a:t>
            </a:r>
            <a:r>
              <a:rPr lang="en-US" dirty="0" smtClean="0">
                <a:sym typeface="Wingdings"/>
              </a:rPr>
              <a:t>,…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4F9C2F0A-6E5B-F842-B509-7593CE124F80}"/>
              </a:ext>
            </a:extLst>
          </p:cNvPr>
          <p:cNvGrpSpPr/>
          <p:nvPr/>
        </p:nvGrpSpPr>
        <p:grpSpPr>
          <a:xfrm>
            <a:off x="3105744" y="5134565"/>
            <a:ext cx="6110868" cy="1241208"/>
            <a:chOff x="1707215" y="5070474"/>
            <a:chExt cx="5807573" cy="1106489"/>
          </a:xfrm>
        </p:grpSpPr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A3331F76-86D6-F64E-A7A0-9FA4EECA6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7215" y="5082612"/>
              <a:ext cx="1094351" cy="109435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11DA0375-F43F-444A-99C9-C76AAC486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1318" y="5196172"/>
              <a:ext cx="867229" cy="86722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12826B85-3F9D-BD42-B116-50172AD7A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8299" y="5070474"/>
              <a:ext cx="1106489" cy="1106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210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/>
              <a:t>Môi</a:t>
            </a:r>
            <a:r>
              <a:rPr lang="en-US" sz="3600" dirty="0"/>
              <a:t> </a:t>
            </a:r>
            <a:r>
              <a:rPr lang="en-US" sz="3600" dirty="0" err="1"/>
              <a:t>trường</a:t>
            </a:r>
            <a:r>
              <a:rPr lang="en-US" sz="3600" dirty="0"/>
              <a:t>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</a:t>
            </a:r>
            <a:r>
              <a:rPr lang="en-US" sz="3600" dirty="0" smtClean="0"/>
              <a:t>JavaScript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16</a:t>
            </a:fld>
            <a:endParaRPr lang="en-US"/>
          </a:p>
        </p:txBody>
      </p:sp>
      <p:pic>
        <p:nvPicPr>
          <p:cNvPr id="2051" name="Picture 3" descr="C:\Users\ASUS\Desktop\text-editor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3003"/>
            <a:ext cx="5468931" cy="478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257800" cy="3675130"/>
          </a:xfrm>
        </p:spPr>
        <p:txBody>
          <a:bodyPr>
            <a:normAutofit/>
          </a:bodyPr>
          <a:lstStyle/>
          <a:p>
            <a:pPr>
              <a:buFont typeface="Wingdings"/>
              <a:buChar char="q"/>
            </a:pP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Những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olidFill>
                  <a:srgbClr val="0070C0"/>
                </a:solidFill>
              </a:rPr>
              <a:t>IDE </a:t>
            </a:r>
            <a:r>
              <a:rPr lang="en-US" b="1" dirty="0" err="1" smtClean="0">
                <a:sym typeface="Wingdings"/>
              </a:rPr>
              <a:t>thông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dụng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 Visual Studio Code (VS Code)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smtClean="0"/>
              <a:t>     </a:t>
            </a:r>
            <a:r>
              <a:rPr lang="en-US" dirty="0" smtClean="0">
                <a:sym typeface="Wingdings"/>
              </a:rPr>
              <a:t> Sublime Text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 Vim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 Atom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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ym typeface="Wingdings"/>
              </a:rPr>
              <a:t>=&gt; </a:t>
            </a:r>
            <a:r>
              <a:rPr lang="en-US" dirty="0" err="1" smtClean="0">
                <a:sym typeface="Wingdings"/>
              </a:rPr>
              <a:t>Nếu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dùng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IDE</a:t>
            </a:r>
            <a:r>
              <a:rPr lang="en-US" dirty="0" smtClean="0">
                <a:sym typeface="Wingdings"/>
              </a:rPr>
              <a:t>, </a:t>
            </a:r>
            <a:r>
              <a:rPr lang="en-US" dirty="0" err="1" smtClean="0">
                <a:sym typeface="Wingdings"/>
              </a:rPr>
              <a:t>chúng</a:t>
            </a:r>
            <a:r>
              <a:rPr lang="en-US" dirty="0" smtClean="0">
                <a:sym typeface="Wingdings"/>
              </a:rPr>
              <a:t> ta </a:t>
            </a:r>
            <a:r>
              <a:rPr lang="en-US" dirty="0" err="1" smtClean="0">
                <a:sym typeface="Wingdings"/>
              </a:rPr>
              <a:t>sẽ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ưu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tiên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dùng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Visual Studio Code</a:t>
            </a:r>
            <a:r>
              <a:rPr lang="en-US" dirty="0" smtClean="0">
                <a:sym typeface="Wingdings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52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/>
              <a:t>Môi</a:t>
            </a:r>
            <a:r>
              <a:rPr lang="en-US" sz="3600" dirty="0"/>
              <a:t> </a:t>
            </a:r>
            <a:r>
              <a:rPr lang="en-US" sz="3600" dirty="0" err="1"/>
              <a:t>trường</a:t>
            </a:r>
            <a:r>
              <a:rPr lang="en-US" sz="3600" dirty="0"/>
              <a:t>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</a:t>
            </a:r>
            <a:r>
              <a:rPr lang="en-US" sz="3600" dirty="0" smtClean="0"/>
              <a:t>JavaScript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17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801027" cy="1443374"/>
          </a:xfrm>
        </p:spPr>
        <p:txBody>
          <a:bodyPr>
            <a:normAutofit/>
          </a:bodyPr>
          <a:lstStyle/>
          <a:p>
            <a:pPr>
              <a:buFont typeface="Wingdings"/>
              <a:buChar char="q"/>
            </a:pP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</a:t>
            </a:r>
            <a:r>
              <a:rPr lang="en-US" dirty="0" err="1" smtClean="0">
                <a:sym typeface="Wingdings"/>
              </a:rPr>
              <a:t>ử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dụng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IDE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Visual Studio Code</a:t>
            </a:r>
            <a:r>
              <a:rPr lang="en-US" b="1" dirty="0" smtClean="0">
                <a:sym typeface="Wingdings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    </a:t>
            </a:r>
            <a:r>
              <a:rPr lang="en-US" dirty="0" smtClean="0">
                <a:sym typeface="Wingdings"/>
              </a:rPr>
              <a:t> </a:t>
            </a:r>
            <a:r>
              <a:rPr lang="en-US" dirty="0" err="1">
                <a:solidFill>
                  <a:srgbClr val="000000"/>
                </a:solidFill>
                <a:sym typeface="Wingdings"/>
              </a:rPr>
              <a:t>Vào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 folder </a:t>
            </a:r>
            <a:r>
              <a:rPr lang="en-US" dirty="0" err="1">
                <a:solidFill>
                  <a:srgbClr val="000000"/>
                </a:solidFill>
                <a:sym typeface="Wingdings"/>
              </a:rPr>
              <a:t>chứa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>
                <a:solidFill>
                  <a:srgbClr val="000000"/>
                </a:solidFill>
                <a:sym typeface="Wingdings"/>
              </a:rPr>
              <a:t>bất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>
                <a:solidFill>
                  <a:srgbClr val="000000"/>
                </a:solidFill>
                <a:sym typeface="Wingdings"/>
              </a:rPr>
              <a:t>kỳ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, </a:t>
            </a:r>
            <a:r>
              <a:rPr lang="en-US" dirty="0" err="1">
                <a:solidFill>
                  <a:srgbClr val="000000"/>
                </a:solidFill>
                <a:sym typeface="Wingdings"/>
              </a:rPr>
              <a:t>tạo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 file 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hello-world.js,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dẫn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đường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dẫn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tới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tool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VSCode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>
                <a:solidFill>
                  <a:srgbClr val="000000"/>
                </a:solidFill>
                <a:sym typeface="Wingdings"/>
              </a:rPr>
              <a:t>và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>
                <a:solidFill>
                  <a:srgbClr val="000000"/>
                </a:solidFill>
                <a:sym typeface="Wingdings"/>
              </a:rPr>
              <a:t>gõ</a:t>
            </a:r>
            <a:r>
              <a:rPr lang="en-US" b="1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>
                <a:solidFill>
                  <a:srgbClr val="000000"/>
                </a:solidFill>
                <a:sym typeface="Wingdings"/>
              </a:rPr>
              <a:t>lệnh</a:t>
            </a:r>
            <a:r>
              <a:rPr lang="en-US" b="1" dirty="0">
                <a:solidFill>
                  <a:srgbClr val="000000"/>
                </a:solidFill>
                <a:sym typeface="Wingdings"/>
              </a:rPr>
              <a:t> in </a:t>
            </a:r>
            <a:r>
              <a:rPr lang="en-US" b="1" dirty="0" err="1">
                <a:solidFill>
                  <a:srgbClr val="000000"/>
                </a:solidFill>
                <a:sym typeface="Wingdings"/>
              </a:rPr>
              <a:t>chữ</a:t>
            </a:r>
            <a:r>
              <a:rPr lang="en-US" b="1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>
                <a:solidFill>
                  <a:srgbClr val="000000"/>
                </a:solidFill>
                <a:sym typeface="Wingdings"/>
              </a:rPr>
              <a:t>ra</a:t>
            </a:r>
            <a:r>
              <a:rPr lang="en-US" b="1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>
                <a:solidFill>
                  <a:srgbClr val="000000"/>
                </a:solidFill>
                <a:sym typeface="Wingdings"/>
              </a:rPr>
              <a:t>màn</a:t>
            </a:r>
            <a:r>
              <a:rPr lang="en-US" b="1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>
                <a:solidFill>
                  <a:srgbClr val="000000"/>
                </a:solidFill>
                <a:sym typeface="Wingdings"/>
              </a:rPr>
              <a:t>hình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>
                <a:solidFill>
                  <a:srgbClr val="000000"/>
                </a:solidFill>
                <a:sym typeface="Wingdings"/>
              </a:rPr>
              <a:t>như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>
                <a:solidFill>
                  <a:srgbClr val="000000"/>
                </a:solidFill>
                <a:sym typeface="Wingdings"/>
              </a:rPr>
              <a:t>ví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>
                <a:solidFill>
                  <a:srgbClr val="000000"/>
                </a:solidFill>
                <a:sym typeface="Wingdings"/>
              </a:rPr>
              <a:t>dụ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sau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: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11" y="2603046"/>
            <a:ext cx="6893578" cy="3977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11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/>
              <a:t>Môi</a:t>
            </a:r>
            <a:r>
              <a:rPr lang="en-US" sz="3600" dirty="0"/>
              <a:t> </a:t>
            </a:r>
            <a:r>
              <a:rPr lang="en-US" sz="3600" dirty="0" err="1"/>
              <a:t>trường</a:t>
            </a:r>
            <a:r>
              <a:rPr lang="en-US" sz="3600" dirty="0"/>
              <a:t>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</a:t>
            </a:r>
            <a:r>
              <a:rPr lang="en-US" sz="3600" dirty="0" smtClean="0"/>
              <a:t>JavaScript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18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801027" cy="1443374"/>
          </a:xfrm>
        </p:spPr>
        <p:txBody>
          <a:bodyPr>
            <a:normAutofit/>
          </a:bodyPr>
          <a:lstStyle/>
          <a:p>
            <a:pPr>
              <a:buFont typeface="Wingdings"/>
              <a:buChar char="q"/>
            </a:pP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</a:t>
            </a:r>
            <a:r>
              <a:rPr lang="en-US" dirty="0" err="1" smtClean="0">
                <a:sym typeface="Wingdings"/>
              </a:rPr>
              <a:t>ử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dụng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IDE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Visual Studio Code</a:t>
            </a:r>
            <a:r>
              <a:rPr lang="en-US" b="1" dirty="0" smtClean="0">
                <a:sym typeface="Wingdings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    </a:t>
            </a:r>
            <a:r>
              <a:rPr lang="en-US" dirty="0" smtClean="0">
                <a:sym typeface="Wingdings"/>
              </a:rPr>
              <a:t> </a:t>
            </a:r>
            <a:r>
              <a:rPr lang="en-US" dirty="0" err="1">
                <a:solidFill>
                  <a:srgbClr val="000000"/>
                </a:solidFill>
                <a:sym typeface="Wingdings"/>
              </a:rPr>
              <a:t>Vào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 folder </a:t>
            </a:r>
            <a:r>
              <a:rPr lang="en-US" dirty="0" err="1">
                <a:solidFill>
                  <a:srgbClr val="000000"/>
                </a:solidFill>
                <a:sym typeface="Wingdings"/>
              </a:rPr>
              <a:t>chứa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>
                <a:solidFill>
                  <a:srgbClr val="000000"/>
                </a:solidFill>
                <a:sym typeface="Wingdings"/>
              </a:rPr>
              <a:t>bất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>
                <a:solidFill>
                  <a:srgbClr val="000000"/>
                </a:solidFill>
                <a:sym typeface="Wingdings"/>
              </a:rPr>
              <a:t>kỳ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, </a:t>
            </a:r>
            <a:r>
              <a:rPr lang="en-US" dirty="0" err="1">
                <a:solidFill>
                  <a:srgbClr val="000000"/>
                </a:solidFill>
                <a:sym typeface="Wingdings"/>
              </a:rPr>
              <a:t>tạo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 file 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hello-world.js,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dẫn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đường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dẫn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tới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tool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VSCode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>
                <a:solidFill>
                  <a:srgbClr val="000000"/>
                </a:solidFill>
                <a:sym typeface="Wingdings"/>
              </a:rPr>
              <a:t>và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>
                <a:solidFill>
                  <a:srgbClr val="000000"/>
                </a:solidFill>
                <a:sym typeface="Wingdings"/>
              </a:rPr>
              <a:t>gõ</a:t>
            </a:r>
            <a:r>
              <a:rPr lang="en-US" b="1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>
                <a:solidFill>
                  <a:srgbClr val="000000"/>
                </a:solidFill>
                <a:sym typeface="Wingdings"/>
              </a:rPr>
              <a:t>lệnh</a:t>
            </a:r>
            <a:r>
              <a:rPr lang="en-US" b="1" dirty="0">
                <a:solidFill>
                  <a:srgbClr val="000000"/>
                </a:solidFill>
                <a:sym typeface="Wingdings"/>
              </a:rPr>
              <a:t> in </a:t>
            </a:r>
            <a:r>
              <a:rPr lang="en-US" b="1" dirty="0" err="1">
                <a:solidFill>
                  <a:srgbClr val="000000"/>
                </a:solidFill>
                <a:sym typeface="Wingdings"/>
              </a:rPr>
              <a:t>chữ</a:t>
            </a:r>
            <a:r>
              <a:rPr lang="en-US" b="1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>
                <a:solidFill>
                  <a:srgbClr val="000000"/>
                </a:solidFill>
                <a:sym typeface="Wingdings"/>
              </a:rPr>
              <a:t>ra</a:t>
            </a:r>
            <a:r>
              <a:rPr lang="en-US" b="1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>
                <a:solidFill>
                  <a:srgbClr val="000000"/>
                </a:solidFill>
                <a:sym typeface="Wingdings"/>
              </a:rPr>
              <a:t>màn</a:t>
            </a:r>
            <a:r>
              <a:rPr lang="en-US" b="1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>
                <a:solidFill>
                  <a:srgbClr val="000000"/>
                </a:solidFill>
                <a:sym typeface="Wingdings"/>
              </a:rPr>
              <a:t>hình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>
                <a:solidFill>
                  <a:srgbClr val="000000"/>
                </a:solidFill>
                <a:sym typeface="Wingdings"/>
              </a:rPr>
              <a:t>như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>
                <a:solidFill>
                  <a:srgbClr val="000000"/>
                </a:solidFill>
                <a:sym typeface="Wingdings"/>
              </a:rPr>
              <a:t>ví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>
                <a:solidFill>
                  <a:srgbClr val="000000"/>
                </a:solidFill>
                <a:sym typeface="Wingdings"/>
              </a:rPr>
              <a:t>dụ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sau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: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964" y="2560531"/>
            <a:ext cx="9242900" cy="390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909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/>
              <a:t>Môi</a:t>
            </a:r>
            <a:r>
              <a:rPr lang="en-US" sz="3600" dirty="0"/>
              <a:t> </a:t>
            </a:r>
            <a:r>
              <a:rPr lang="en-US" sz="3600" dirty="0" err="1"/>
              <a:t>trường</a:t>
            </a:r>
            <a:r>
              <a:rPr lang="en-US" sz="3600" dirty="0"/>
              <a:t>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</a:t>
            </a:r>
            <a:r>
              <a:rPr lang="en-US" sz="3600" dirty="0" smtClean="0"/>
              <a:t>JavaScript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19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801027" cy="1443374"/>
          </a:xfrm>
        </p:spPr>
        <p:txBody>
          <a:bodyPr>
            <a:normAutofit/>
          </a:bodyPr>
          <a:lstStyle/>
          <a:p>
            <a:pPr>
              <a:buFont typeface="Wingdings"/>
              <a:buChar char="q"/>
            </a:pP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</a:t>
            </a:r>
            <a:r>
              <a:rPr lang="en-US" dirty="0" err="1" smtClean="0">
                <a:sym typeface="Wingdings"/>
              </a:rPr>
              <a:t>ử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dụng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IDE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Visual Studio Code</a:t>
            </a:r>
            <a:r>
              <a:rPr lang="en-US" b="1" dirty="0" smtClean="0">
                <a:sym typeface="Wingdings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    </a:t>
            </a:r>
            <a:r>
              <a:rPr lang="en-US" dirty="0" smtClean="0">
                <a:sym typeface="Wingdings"/>
              </a:rPr>
              <a:t>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Vào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VSCode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nhấn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tổ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hợp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phím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Ctrl + `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dấu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`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bên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trái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số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1),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gõ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đoạn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lệnh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thực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thi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file 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hello-world.js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bằng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node.js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sẽ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được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kết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quả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như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sau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: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426" y="2597741"/>
            <a:ext cx="9139807" cy="3849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64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06582"/>
            <a:ext cx="10515600" cy="547038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3600" b="1" i="1" u="sng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3600" b="1" i="1" u="sng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dung:</a:t>
            </a:r>
          </a:p>
          <a:p>
            <a:pPr marL="342900" indent="-342900" algn="just">
              <a:lnSpc>
                <a:spcPct val="107000"/>
              </a:lnSpc>
              <a:spcBef>
                <a:spcPts val="0"/>
              </a:spcBef>
              <a:buFont typeface="Calibri" panose="020F0502020204030204" pitchFamily="34" charset="0"/>
              <a:buChar char="-"/>
            </a:pPr>
            <a:endParaRPr lang="en-US" sz="32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32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thiệu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3200" dirty="0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avaScript</a:t>
            </a:r>
            <a:endParaRPr lang="en-US" sz="32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32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Môi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</a:p>
          <a:p>
            <a:pPr marL="514350" indent="-514350" algn="just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3200" dirty="0" err="1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US" sz="3200" dirty="0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3200" dirty="0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3200" dirty="0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3200" dirty="0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qua JavaScript</a:t>
            </a:r>
            <a:endParaRPr lang="en-US" sz="32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3200" dirty="0" err="1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Chú</a:t>
            </a:r>
            <a:r>
              <a:rPr lang="en-US" sz="3200" dirty="0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3200" dirty="0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3200" dirty="0" err="1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cú</a:t>
            </a:r>
            <a:r>
              <a:rPr lang="en-US" sz="3200" dirty="0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3200" dirty="0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endParaRPr lang="en-US" sz="28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7000"/>
              </a:lnSpc>
              <a:spcBef>
                <a:spcPts val="0"/>
              </a:spcBef>
              <a:buNone/>
            </a:pPr>
            <a:endParaRPr lang="en-US" sz="28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endParaRPr lang="en-US" sz="32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65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/>
              <a:t>Môi</a:t>
            </a:r>
            <a:r>
              <a:rPr lang="en-US" sz="3600" dirty="0"/>
              <a:t> </a:t>
            </a:r>
            <a:r>
              <a:rPr lang="en-US" sz="3600" dirty="0" err="1"/>
              <a:t>trường</a:t>
            </a:r>
            <a:r>
              <a:rPr lang="en-US" sz="3600" dirty="0"/>
              <a:t>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</a:t>
            </a:r>
            <a:r>
              <a:rPr lang="en-US" sz="3600" dirty="0" smtClean="0"/>
              <a:t>JavaScript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1219482" cy="2791728"/>
          </a:xfrm>
        </p:spPr>
        <p:txBody>
          <a:bodyPr>
            <a:normAutofit/>
          </a:bodyPr>
          <a:lstStyle/>
          <a:p>
            <a:pPr>
              <a:buFont typeface="Wingdings"/>
              <a:buChar char="q"/>
            </a:pP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tin </a:t>
            </a:r>
            <a:r>
              <a:rPr lang="en-US" b="1" dirty="0" smtClean="0"/>
              <a:t>JavaScript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phần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mở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rộng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là</a:t>
            </a:r>
            <a:r>
              <a:rPr lang="en-US" b="1" dirty="0" smtClean="0">
                <a:solidFill>
                  <a:srgbClr val="0070C0"/>
                </a:solidFill>
              </a:rPr>
              <a:t> .</a:t>
            </a:r>
            <a:r>
              <a:rPr lang="en-US" b="1" dirty="0" err="1" smtClean="0">
                <a:solidFill>
                  <a:srgbClr val="0070C0"/>
                </a:solidFill>
              </a:rPr>
              <a:t>js</a:t>
            </a:r>
            <a:r>
              <a:rPr lang="en-US" dirty="0" smtClean="0">
                <a:solidFill>
                  <a:srgbClr val="000000"/>
                </a:solidFill>
              </a:rPr>
              <a:t>. </a:t>
            </a:r>
          </a:p>
          <a:p>
            <a:pPr>
              <a:buFont typeface="Wingdings"/>
              <a:buChar char="q"/>
            </a:pP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Để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lập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trình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JavaScript</a:t>
            </a:r>
            <a:r>
              <a:rPr lang="en-US" dirty="0" smtClean="0">
                <a:sym typeface="Wingdings"/>
              </a:rPr>
              <a:t>, ta </a:t>
            </a:r>
            <a:r>
              <a:rPr lang="en-US" dirty="0" err="1" smtClean="0">
                <a:sym typeface="Wingdings"/>
              </a:rPr>
              <a:t>có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thể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3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cách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thông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dụng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sau</a:t>
            </a:r>
            <a:r>
              <a:rPr lang="en-US" dirty="0" smtClean="0">
                <a:sym typeface="Wingdings"/>
              </a:rPr>
              <a:t>: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sym typeface="Wingdings"/>
              </a:rPr>
              <a:t> </a:t>
            </a:r>
            <a:r>
              <a:rPr lang="en-US" dirty="0" err="1" smtClean="0">
                <a:sym typeface="Wingdings"/>
              </a:rPr>
              <a:t>Ngoài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ra</a:t>
            </a:r>
            <a:r>
              <a:rPr lang="en-US" dirty="0" smtClean="0">
                <a:sym typeface="Wingdings"/>
              </a:rPr>
              <a:t>, ta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còn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1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số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cách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khác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để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sử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dụng</a:t>
            </a:r>
            <a:r>
              <a:rPr lang="en-US" b="1" dirty="0" smtClean="0">
                <a:sym typeface="Wingdings"/>
              </a:rPr>
              <a:t> JavaScript </a:t>
            </a:r>
            <a:r>
              <a:rPr lang="en-US" b="1" dirty="0" err="1" smtClean="0">
                <a:sym typeface="Wingdings"/>
              </a:rPr>
              <a:t>xen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lẫn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với</a:t>
            </a:r>
            <a:r>
              <a:rPr lang="en-US" b="1" dirty="0" smtClean="0">
                <a:sym typeface="Wingdings"/>
              </a:rPr>
              <a:t> HTML, CSS</a:t>
            </a:r>
            <a:r>
              <a:rPr lang="en-US" dirty="0" smtClean="0">
                <a:sym typeface="Wingdings"/>
              </a:rPr>
              <a:t>. </a:t>
            </a:r>
            <a:r>
              <a:rPr lang="en-US" dirty="0" err="1" smtClean="0">
                <a:sym typeface="Wingdings"/>
              </a:rPr>
              <a:t>Nhưng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các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bạn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sẽ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được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tìm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hiểu</a:t>
            </a:r>
            <a:r>
              <a:rPr lang="en-US" dirty="0" smtClean="0">
                <a:sym typeface="Wingdings"/>
              </a:rPr>
              <a:t> ở </a:t>
            </a:r>
            <a:r>
              <a:rPr lang="en-US" dirty="0" err="1" smtClean="0">
                <a:sym typeface="Wingdings"/>
              </a:rPr>
              <a:t>các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môn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học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sau</a:t>
            </a:r>
            <a:r>
              <a:rPr lang="en-US" dirty="0" smtClean="0">
                <a:sym typeface="Wingdings"/>
              </a:rPr>
              <a:t>.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 </a:t>
            </a:r>
            <a:r>
              <a:rPr lang="en-US" dirty="0" err="1" smtClean="0">
                <a:sym typeface="Wingdings"/>
              </a:rPr>
              <a:t>Môn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học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này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các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bạn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tập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trung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vào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xây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dựng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,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rèn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luyện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các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kỹ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thuật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lập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trình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chủ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yếu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sử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>
                <a:sym typeface="Wingdings"/>
              </a:rPr>
              <a:t>dụng</a:t>
            </a:r>
            <a:r>
              <a:rPr lang="en-US" b="1" dirty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JavaScript</a:t>
            </a:r>
            <a:r>
              <a:rPr lang="en-US" dirty="0" smtClean="0">
                <a:sym typeface="Wingdings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556A2BB-F0FE-8149-860E-179063D6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145" y="4000388"/>
            <a:ext cx="5709710" cy="25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5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 smtClean="0"/>
              <a:t>Hiểu</a:t>
            </a:r>
            <a:r>
              <a:rPr lang="en-US" sz="3600" dirty="0" smtClean="0"/>
              <a:t> </a:t>
            </a:r>
            <a:r>
              <a:rPr lang="en-US" sz="3600" dirty="0" err="1" smtClean="0"/>
              <a:t>về</a:t>
            </a:r>
            <a:r>
              <a:rPr lang="en-US" sz="3600" dirty="0" smtClean="0"/>
              <a:t> </a:t>
            </a:r>
            <a:r>
              <a:rPr lang="en-US" sz="3600" dirty="0" err="1" smtClean="0"/>
              <a:t>lập</a:t>
            </a:r>
            <a:r>
              <a:rPr lang="en-US" sz="3600" dirty="0" smtClean="0"/>
              <a:t> </a:t>
            </a:r>
            <a:r>
              <a:rPr lang="en-US" sz="3600" dirty="0" err="1" smtClean="0"/>
              <a:t>trình</a:t>
            </a:r>
            <a:r>
              <a:rPr lang="en-US" sz="3600" dirty="0" smtClean="0"/>
              <a:t> qua JavaScript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1219482" cy="2359664"/>
          </a:xfrm>
        </p:spPr>
        <p:txBody>
          <a:bodyPr>
            <a:normAutofit/>
          </a:bodyPr>
          <a:lstStyle/>
          <a:p>
            <a:pPr>
              <a:buFont typeface="Wingdings"/>
              <a:buChar char="q"/>
            </a:pP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Code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gì</a:t>
            </a:r>
            <a:r>
              <a:rPr lang="en-US" dirty="0" smtClean="0">
                <a:sym typeface="Wingdings"/>
              </a:rPr>
              <a:t>?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sym typeface="Wingdings"/>
              </a:rPr>
              <a:t> </a:t>
            </a:r>
            <a:r>
              <a:rPr lang="en-US" dirty="0" err="1" smtClean="0">
                <a:sym typeface="Wingdings"/>
              </a:rPr>
              <a:t>Một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chương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trình</a:t>
            </a:r>
            <a:r>
              <a:rPr lang="en-US" dirty="0" smtClean="0">
                <a:sym typeface="Wingdings"/>
              </a:rPr>
              <a:t>, </a:t>
            </a:r>
            <a:r>
              <a:rPr lang="en-US" dirty="0" err="1" smtClean="0">
                <a:sym typeface="Wingdings"/>
              </a:rPr>
              <a:t>thường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được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gọi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là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source code</a:t>
            </a:r>
            <a:r>
              <a:rPr lang="en-US" dirty="0" smtClean="0">
                <a:sym typeface="Wingdings"/>
              </a:rPr>
              <a:t>/</a:t>
            </a:r>
            <a:r>
              <a:rPr lang="en-US" b="1" dirty="0" smtClean="0">
                <a:sym typeface="Wingdings"/>
              </a:rPr>
              <a:t>code</a:t>
            </a:r>
            <a:r>
              <a:rPr lang="en-US" dirty="0" smtClean="0">
                <a:sym typeface="Wingdings"/>
              </a:rPr>
              <a:t>, </a:t>
            </a:r>
            <a:r>
              <a:rPr lang="en-US" dirty="0" err="1" smtClean="0">
                <a:sym typeface="Wingdings"/>
              </a:rPr>
              <a:t>là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một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tập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hợp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các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hướng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dẫn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để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yêu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cầu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máy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tính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cần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xử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lý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một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nhiệm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vụ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nào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đó</a:t>
            </a:r>
            <a:r>
              <a:rPr lang="en-US" dirty="0" smtClean="0">
                <a:sym typeface="Wingdings"/>
              </a:rPr>
              <a:t>.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 </a:t>
            </a:r>
            <a:r>
              <a:rPr lang="en-US" dirty="0" err="1" smtClean="0">
                <a:sym typeface="Wingdings"/>
              </a:rPr>
              <a:t>Thông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thường</a:t>
            </a:r>
            <a:r>
              <a:rPr lang="en-US" dirty="0" smtClean="0">
                <a:sym typeface="Wingdings"/>
              </a:rPr>
              <a:t>, </a:t>
            </a:r>
            <a:r>
              <a:rPr lang="en-US" b="1" dirty="0" smtClean="0">
                <a:sym typeface="Wingdings"/>
              </a:rPr>
              <a:t>code </a:t>
            </a:r>
            <a:r>
              <a:rPr lang="en-US" b="1" dirty="0" err="1" smtClean="0">
                <a:sym typeface="Wingdings"/>
              </a:rPr>
              <a:t>được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lưu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dưới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dạng</a:t>
            </a:r>
            <a:r>
              <a:rPr lang="en-US" b="1" dirty="0" smtClean="0">
                <a:sym typeface="Wingdings"/>
              </a:rPr>
              <a:t> file </a:t>
            </a:r>
            <a:r>
              <a:rPr lang="en-US" b="1" dirty="0" err="1" smtClean="0">
                <a:sym typeface="Wingdings"/>
              </a:rPr>
              <a:t>văn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bản</a:t>
            </a:r>
            <a:r>
              <a:rPr lang="en-US" dirty="0" smtClean="0">
                <a:sym typeface="Wingdings"/>
              </a:rPr>
              <a:t>, </a:t>
            </a:r>
            <a:r>
              <a:rPr lang="en-US" dirty="0" err="1" smtClean="0">
                <a:sym typeface="Wingdings"/>
              </a:rPr>
              <a:t>với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js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bạn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có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thể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gõ</a:t>
            </a:r>
            <a:r>
              <a:rPr lang="en-US" dirty="0" smtClean="0">
                <a:sym typeface="Wingdings"/>
              </a:rPr>
              <a:t> code </a:t>
            </a:r>
            <a:r>
              <a:rPr lang="en-US" dirty="0" err="1" smtClean="0">
                <a:sym typeface="Wingdings"/>
              </a:rPr>
              <a:t>trực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tiếp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lên</a:t>
            </a:r>
            <a:r>
              <a:rPr lang="en-US" dirty="0" smtClean="0">
                <a:sym typeface="Wingdings"/>
              </a:rPr>
              <a:t> console </a:t>
            </a:r>
            <a:r>
              <a:rPr lang="en-US" dirty="0" err="1" smtClean="0">
                <a:sym typeface="Wingdings"/>
              </a:rPr>
              <a:t>của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trình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duyệt</a:t>
            </a:r>
            <a:r>
              <a:rPr lang="en-US" dirty="0" smtClean="0">
                <a:sym typeface="Wingdings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488" y="3523929"/>
            <a:ext cx="9510372" cy="2754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910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 smtClean="0"/>
              <a:t>Hiểu</a:t>
            </a:r>
            <a:r>
              <a:rPr lang="en-US" sz="3600" dirty="0" smtClean="0"/>
              <a:t> </a:t>
            </a:r>
            <a:r>
              <a:rPr lang="en-US" sz="3600" dirty="0" err="1" smtClean="0"/>
              <a:t>về</a:t>
            </a:r>
            <a:r>
              <a:rPr lang="en-US" sz="3600" dirty="0" smtClean="0"/>
              <a:t> </a:t>
            </a:r>
            <a:r>
              <a:rPr lang="en-US" sz="3600" dirty="0" err="1" smtClean="0"/>
              <a:t>lập</a:t>
            </a:r>
            <a:r>
              <a:rPr lang="en-US" sz="3600" dirty="0" smtClean="0"/>
              <a:t> </a:t>
            </a:r>
            <a:r>
              <a:rPr lang="en-US" sz="3600" dirty="0" err="1" smtClean="0"/>
              <a:t>trình</a:t>
            </a:r>
            <a:r>
              <a:rPr lang="en-US" sz="3600" dirty="0" smtClean="0"/>
              <a:t> qua JavaScript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29"/>
            <a:ext cx="11219482" cy="4679119"/>
          </a:xfrm>
        </p:spPr>
        <p:txBody>
          <a:bodyPr>
            <a:normAutofit/>
          </a:bodyPr>
          <a:lstStyle/>
          <a:p>
            <a:pPr>
              <a:buFont typeface="Wingdings"/>
              <a:buChar char="q"/>
            </a:pP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Các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câu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lệnh</a:t>
            </a:r>
            <a:r>
              <a:rPr lang="en-US" b="1" dirty="0" smtClean="0">
                <a:sym typeface="Wingdings"/>
              </a:rPr>
              <a:t> (Statement)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gì</a:t>
            </a:r>
            <a:r>
              <a:rPr lang="en-US" dirty="0" smtClean="0">
                <a:sym typeface="Wingdings"/>
              </a:rPr>
              <a:t>?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sym typeface="Wingdings"/>
              </a:rPr>
              <a:t> </a:t>
            </a:r>
            <a:r>
              <a:rPr lang="en-US" dirty="0" err="1" smtClean="0">
                <a:sym typeface="Wingdings"/>
              </a:rPr>
              <a:t>Trong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ngôn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ngữ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máy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tính</a:t>
            </a:r>
            <a:r>
              <a:rPr lang="en-US" dirty="0" smtClean="0">
                <a:sym typeface="Wingdings"/>
              </a:rPr>
              <a:t>,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một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nhóm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từ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/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số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/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cách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thức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thực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thi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một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nhiệm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vụ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cụ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thể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nào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đó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được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gọi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là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câu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lệnh</a:t>
            </a:r>
            <a:r>
              <a:rPr lang="en-US" dirty="0" smtClean="0">
                <a:sym typeface="Wingdings"/>
              </a:rPr>
              <a:t>.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 </a:t>
            </a:r>
            <a:r>
              <a:rPr lang="en-US" dirty="0" err="1" smtClean="0">
                <a:sym typeface="Wingdings"/>
              </a:rPr>
              <a:t>Ví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dụ</a:t>
            </a:r>
            <a:r>
              <a:rPr lang="en-US" dirty="0" smtClean="0">
                <a:sym typeface="Wingdings"/>
              </a:rPr>
              <a:t>: </a:t>
            </a:r>
            <a:r>
              <a:rPr lang="en-US" b="1" dirty="0" smtClean="0">
                <a:sym typeface="Wingdings"/>
              </a:rPr>
              <a:t>a = b * 2;</a:t>
            </a:r>
          </a:p>
          <a:p>
            <a:pPr marL="0" indent="0">
              <a:buNone/>
            </a:pPr>
            <a:r>
              <a:rPr lang="en-US" b="1" dirty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         </a:t>
            </a:r>
            <a:r>
              <a:rPr lang="en-US" dirty="0" smtClean="0">
                <a:sym typeface="Wingdings"/>
              </a:rPr>
              <a:t> </a:t>
            </a:r>
            <a:r>
              <a:rPr lang="en-US" dirty="0" err="1" smtClean="0">
                <a:sym typeface="Wingdings"/>
              </a:rPr>
              <a:t>Ký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tự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a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và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b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các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biến</a:t>
            </a:r>
            <a:r>
              <a:rPr lang="en-US" dirty="0" smtClean="0">
                <a:sym typeface="Wingdings"/>
              </a:rPr>
              <a:t> (</a:t>
            </a:r>
            <a:r>
              <a:rPr lang="en-US" b="1" dirty="0" smtClean="0">
                <a:sym typeface="Wingdings"/>
              </a:rPr>
              <a:t>variable</a:t>
            </a:r>
            <a:r>
              <a:rPr lang="en-US" dirty="0" smtClean="0">
                <a:sym typeface="Wingdings"/>
              </a:rPr>
              <a:t>) 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      </a:t>
            </a:r>
            <a:r>
              <a:rPr lang="en-US" dirty="0" err="1" smtClean="0">
                <a:sym typeface="Wingdings"/>
              </a:rPr>
              <a:t>Số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2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chỉ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một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giá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trị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-&gt; </a:t>
            </a:r>
            <a:r>
              <a:rPr lang="en-US" dirty="0" err="1" smtClean="0">
                <a:sym typeface="Wingdings"/>
              </a:rPr>
              <a:t>giá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trị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ký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tự</a:t>
            </a:r>
            <a:r>
              <a:rPr lang="en-US" dirty="0" smtClean="0">
                <a:sym typeface="Wingdings"/>
              </a:rPr>
              <a:t> (</a:t>
            </a:r>
            <a:r>
              <a:rPr lang="en-US" b="1" dirty="0" smtClean="0">
                <a:sym typeface="Wingdings"/>
              </a:rPr>
              <a:t>literal value</a:t>
            </a:r>
            <a:r>
              <a:rPr lang="en-US" dirty="0" smtClean="0">
                <a:sym typeface="Wingdings"/>
              </a:rPr>
              <a:t>)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      </a:t>
            </a:r>
            <a:r>
              <a:rPr lang="en-US" dirty="0" err="1" smtClean="0">
                <a:sym typeface="Wingdings"/>
              </a:rPr>
              <a:t>Dấu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=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và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*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toán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tử</a:t>
            </a:r>
            <a:r>
              <a:rPr lang="en-US" dirty="0" smtClean="0">
                <a:sym typeface="Wingdings"/>
              </a:rPr>
              <a:t> (</a:t>
            </a:r>
            <a:r>
              <a:rPr lang="en-US" b="1" dirty="0" smtClean="0">
                <a:sym typeface="Wingdings"/>
              </a:rPr>
              <a:t>operators</a:t>
            </a:r>
            <a:r>
              <a:rPr lang="en-US" dirty="0" smtClean="0">
                <a:sym typeface="Wingdings"/>
              </a:rPr>
              <a:t>) -&gt; </a:t>
            </a:r>
            <a:r>
              <a:rPr lang="en-US" dirty="0" err="1" smtClean="0">
                <a:sym typeface="Wingdings"/>
              </a:rPr>
              <a:t>thực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thi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các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hành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động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với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giá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trị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và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biến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như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sự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phân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công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và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phép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toán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nhân</a:t>
            </a:r>
            <a:r>
              <a:rPr lang="en-US" dirty="0" smtClean="0">
                <a:sym typeface="Wingdings"/>
              </a:rPr>
              <a:t>.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      </a:t>
            </a:r>
            <a:r>
              <a:rPr lang="en-US" dirty="0" err="1" smtClean="0">
                <a:sym typeface="Wingdings"/>
              </a:rPr>
              <a:t>Hầu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hết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các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câu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lệnh</a:t>
            </a:r>
            <a:r>
              <a:rPr lang="en-US" dirty="0" smtClean="0">
                <a:sym typeface="Wingdings"/>
              </a:rPr>
              <a:t> JS </a:t>
            </a:r>
            <a:r>
              <a:rPr lang="en-US" dirty="0" err="1" smtClean="0">
                <a:sym typeface="Wingdings"/>
              </a:rPr>
              <a:t>kết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thúc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bằng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dấu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chấm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phẩy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</a:t>
            </a:r>
            <a:r>
              <a:rPr lang="en-US" b="1" dirty="0" smtClean="0">
                <a:sym typeface="Wingdings"/>
              </a:rPr>
              <a:t>;</a:t>
            </a:r>
            <a:r>
              <a:rPr lang="en-US" dirty="0" smtClean="0">
                <a:sym typeface="Wingdings"/>
              </a:rPr>
              <a:t>) ở </a:t>
            </a:r>
            <a:r>
              <a:rPr lang="en-US" dirty="0" err="1" smtClean="0">
                <a:sym typeface="Wingdings"/>
              </a:rPr>
              <a:t>cuối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câu</a:t>
            </a:r>
            <a:r>
              <a:rPr lang="en-US" dirty="0" smtClean="0">
                <a:sym typeface="Wingdings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8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 smtClean="0"/>
              <a:t>Hiểu</a:t>
            </a:r>
            <a:r>
              <a:rPr lang="en-US" sz="3600" dirty="0" smtClean="0"/>
              <a:t> </a:t>
            </a:r>
            <a:r>
              <a:rPr lang="en-US" sz="3600" dirty="0" err="1" smtClean="0"/>
              <a:t>về</a:t>
            </a:r>
            <a:r>
              <a:rPr lang="en-US" sz="3600" dirty="0" smtClean="0"/>
              <a:t> </a:t>
            </a:r>
            <a:r>
              <a:rPr lang="en-US" sz="3600" dirty="0" err="1" smtClean="0"/>
              <a:t>lập</a:t>
            </a:r>
            <a:r>
              <a:rPr lang="en-US" sz="3600" dirty="0" smtClean="0"/>
              <a:t> </a:t>
            </a:r>
            <a:r>
              <a:rPr lang="en-US" sz="3600" dirty="0" err="1" smtClean="0"/>
              <a:t>trình</a:t>
            </a:r>
            <a:r>
              <a:rPr lang="en-US" sz="3600" dirty="0" smtClean="0"/>
              <a:t> qua JavaScript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1219482" cy="2984134"/>
          </a:xfrm>
        </p:spPr>
        <p:txBody>
          <a:bodyPr>
            <a:normAutofit/>
          </a:bodyPr>
          <a:lstStyle/>
          <a:p>
            <a:pPr>
              <a:buFont typeface="Wingdings"/>
              <a:buChar char="q"/>
            </a:pP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Các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câu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lệnh</a:t>
            </a:r>
            <a:r>
              <a:rPr lang="en-US" b="1" dirty="0" smtClean="0">
                <a:sym typeface="Wingdings"/>
              </a:rPr>
              <a:t> (Statement)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gì</a:t>
            </a:r>
            <a:r>
              <a:rPr lang="en-US" dirty="0" smtClean="0">
                <a:sym typeface="Wingdings"/>
              </a:rPr>
              <a:t>?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sym typeface="Wingdings"/>
              </a:rPr>
              <a:t> </a:t>
            </a:r>
            <a:r>
              <a:rPr lang="en-US" dirty="0" err="1" smtClean="0">
                <a:sym typeface="Wingdings"/>
              </a:rPr>
              <a:t>Ví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dụ</a:t>
            </a:r>
            <a:r>
              <a:rPr lang="en-US" dirty="0" smtClean="0">
                <a:sym typeface="Wingdings"/>
              </a:rPr>
              <a:t>: </a:t>
            </a:r>
            <a:r>
              <a:rPr lang="en-US" b="1" dirty="0" smtClean="0">
                <a:sym typeface="Wingdings"/>
              </a:rPr>
              <a:t>a = b * 2;</a:t>
            </a:r>
          </a:p>
          <a:p>
            <a:pPr marL="0" indent="0">
              <a:buNone/>
            </a:pPr>
            <a:r>
              <a:rPr lang="en-US" b="1" dirty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         </a:t>
            </a:r>
            <a:r>
              <a:rPr lang="en-US" dirty="0" smtClean="0">
                <a:sym typeface="Wingdings"/>
              </a:rPr>
              <a:t> </a:t>
            </a:r>
            <a:r>
              <a:rPr lang="en-US" dirty="0" err="1" smtClean="0">
                <a:sym typeface="Wingdings"/>
              </a:rPr>
              <a:t>Lệnh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a = b * 2; </a:t>
            </a:r>
            <a:r>
              <a:rPr lang="en-US" dirty="0" err="1" smtClean="0">
                <a:sym typeface="Wingdings"/>
              </a:rPr>
              <a:t>báo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cho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máy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tính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giá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trị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được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lưu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trữ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trong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biến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b</a:t>
            </a:r>
            <a:r>
              <a:rPr lang="en-US" dirty="0" smtClean="0">
                <a:sym typeface="Wingdings"/>
              </a:rPr>
              <a:t>, </a:t>
            </a:r>
            <a:r>
              <a:rPr lang="en-US" dirty="0" err="1" smtClean="0">
                <a:sym typeface="Wingdings"/>
              </a:rPr>
              <a:t>nhân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giá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trị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đó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với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2</a:t>
            </a:r>
            <a:r>
              <a:rPr lang="en-US" dirty="0" smtClean="0">
                <a:sym typeface="Wingdings"/>
              </a:rPr>
              <a:t>, </a:t>
            </a:r>
            <a:r>
              <a:rPr lang="en-US" dirty="0" err="1" smtClean="0">
                <a:sym typeface="Wingdings"/>
              </a:rPr>
              <a:t>sau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đó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lưu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kết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quả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vào</a:t>
            </a:r>
            <a:r>
              <a:rPr lang="en-US" dirty="0" smtClean="0">
                <a:sym typeface="Wingdings"/>
              </a:rPr>
              <a:t> 1 </a:t>
            </a:r>
            <a:r>
              <a:rPr lang="en-US" dirty="0" err="1" smtClean="0">
                <a:sym typeface="Wingdings"/>
              </a:rPr>
              <a:t>biến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khác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gọi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là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a</a:t>
            </a:r>
            <a:r>
              <a:rPr lang="en-US" dirty="0" smtClean="0">
                <a:sym typeface="Wingdings"/>
              </a:rPr>
              <a:t>.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 </a:t>
            </a:r>
            <a:r>
              <a:rPr lang="en-US" b="1" dirty="0" err="1" smtClean="0">
                <a:sym typeface="Wingdings"/>
              </a:rPr>
              <a:t>Lập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trình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tương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tự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như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bộ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sưu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tập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của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nhiều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câu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lệnh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cùng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nhau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mô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tả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tất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cả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các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bước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để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thực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thi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mục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đích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lập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trình</a:t>
            </a:r>
            <a:r>
              <a:rPr lang="en-US" dirty="0" smtClean="0">
                <a:sym typeface="Wingdings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23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533" y="4087152"/>
            <a:ext cx="8312934" cy="224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79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 smtClean="0"/>
              <a:t>Hiểu</a:t>
            </a:r>
            <a:r>
              <a:rPr lang="en-US" sz="3600" dirty="0" smtClean="0"/>
              <a:t> </a:t>
            </a:r>
            <a:r>
              <a:rPr lang="en-US" sz="3600" dirty="0" err="1" smtClean="0"/>
              <a:t>về</a:t>
            </a:r>
            <a:r>
              <a:rPr lang="en-US" sz="3600" dirty="0" smtClean="0"/>
              <a:t> </a:t>
            </a:r>
            <a:r>
              <a:rPr lang="en-US" sz="3600" dirty="0" err="1" smtClean="0"/>
              <a:t>lập</a:t>
            </a:r>
            <a:r>
              <a:rPr lang="en-US" sz="3600" dirty="0" smtClean="0"/>
              <a:t> </a:t>
            </a:r>
            <a:r>
              <a:rPr lang="en-US" sz="3600" dirty="0" err="1" smtClean="0"/>
              <a:t>trình</a:t>
            </a:r>
            <a:r>
              <a:rPr lang="en-US" sz="3600" dirty="0" smtClean="0"/>
              <a:t> qua JavaScript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29"/>
            <a:ext cx="11219482" cy="4902143"/>
          </a:xfrm>
        </p:spPr>
        <p:txBody>
          <a:bodyPr>
            <a:normAutofit lnSpcReduction="10000"/>
          </a:bodyPr>
          <a:lstStyle/>
          <a:p>
            <a:pPr>
              <a:buFont typeface="Wingdings"/>
              <a:buChar char="q"/>
            </a:pP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Biểu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thức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(Expressions)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gì</a:t>
            </a:r>
            <a:r>
              <a:rPr lang="en-US" dirty="0" smtClean="0">
                <a:sym typeface="Wingdings"/>
              </a:rPr>
              <a:t>?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sym typeface="Wingdings"/>
              </a:rPr>
              <a:t>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Các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câu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lệnh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được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tạo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thành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từ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một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hay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nhiều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biểu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thức</a:t>
            </a:r>
            <a:r>
              <a:rPr lang="en-US" dirty="0" smtClean="0">
                <a:sym typeface="Wingdings"/>
              </a:rPr>
              <a:t>. </a:t>
            </a:r>
            <a:r>
              <a:rPr lang="en-US" dirty="0" err="1" smtClean="0">
                <a:sym typeface="Wingdings"/>
              </a:rPr>
              <a:t>Một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biểu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thức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là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bất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kỳ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tham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chiếu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trên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một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biến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hoặc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giá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trị</a:t>
            </a:r>
            <a:r>
              <a:rPr lang="en-US" b="1" dirty="0" smtClean="0">
                <a:sym typeface="Wingdings"/>
              </a:rPr>
              <a:t>, </a:t>
            </a:r>
            <a:r>
              <a:rPr lang="en-US" b="1" dirty="0" err="1" smtClean="0">
                <a:sym typeface="Wingdings"/>
              </a:rPr>
              <a:t>hoặc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tập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hợp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các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giá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trị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và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các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biến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kết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hợp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thành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toán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tử</a:t>
            </a:r>
            <a:r>
              <a:rPr lang="en-US" dirty="0" smtClean="0">
                <a:sym typeface="Wingdings"/>
              </a:rPr>
              <a:t>.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 </a:t>
            </a:r>
            <a:r>
              <a:rPr lang="en-US" dirty="0" err="1" smtClean="0">
                <a:sym typeface="Wingdings"/>
              </a:rPr>
              <a:t>Ví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dụ</a:t>
            </a:r>
            <a:r>
              <a:rPr lang="en-US" dirty="0" smtClean="0">
                <a:sym typeface="Wingdings"/>
              </a:rPr>
              <a:t>: 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a = b * 2;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       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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Lệnh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này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có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4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biểu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thức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bên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trong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nó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            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2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là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giá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trị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biểu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thức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trực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kiện</a:t>
            </a:r>
            <a:r>
              <a:rPr lang="en-US" b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không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chứa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trong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biến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nào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cả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)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            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b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là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giá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trị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biểu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thức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nghĩa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là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sẽ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lấy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giá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trị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hiện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tại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của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biến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b).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            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b * 2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là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biểu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thức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toán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học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nghĩa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là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sẽ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làm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phép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nhân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).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            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a = b * 2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là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biểu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thức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gán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nghĩa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là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sẽ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gán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kết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quả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của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biểu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thức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sym typeface="Wingdings"/>
              </a:rPr>
              <a:t>b * 2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cho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biến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a.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7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 smtClean="0"/>
              <a:t>Hiểu</a:t>
            </a:r>
            <a:r>
              <a:rPr lang="en-US" sz="3600" dirty="0" smtClean="0"/>
              <a:t> </a:t>
            </a:r>
            <a:r>
              <a:rPr lang="en-US" sz="3600" dirty="0" err="1" smtClean="0"/>
              <a:t>về</a:t>
            </a:r>
            <a:r>
              <a:rPr lang="en-US" sz="3600" dirty="0" smtClean="0"/>
              <a:t> </a:t>
            </a:r>
            <a:r>
              <a:rPr lang="en-US" sz="3600" dirty="0" err="1" smtClean="0"/>
              <a:t>lập</a:t>
            </a:r>
            <a:r>
              <a:rPr lang="en-US" sz="3600" dirty="0" smtClean="0"/>
              <a:t> </a:t>
            </a:r>
            <a:r>
              <a:rPr lang="en-US" sz="3600" dirty="0" err="1" smtClean="0"/>
              <a:t>trình</a:t>
            </a:r>
            <a:r>
              <a:rPr lang="en-US" sz="3600" dirty="0" smtClean="0"/>
              <a:t> qua JavaScript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29"/>
            <a:ext cx="11219482" cy="3318671"/>
          </a:xfrm>
        </p:spPr>
        <p:txBody>
          <a:bodyPr>
            <a:normAutofit/>
          </a:bodyPr>
          <a:lstStyle/>
          <a:p>
            <a:pPr>
              <a:buFont typeface="Wingdings"/>
              <a:buChar char="q"/>
            </a:pP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Biểu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thức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(Expressions)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gì</a:t>
            </a:r>
            <a:r>
              <a:rPr lang="en-US" dirty="0" smtClean="0">
                <a:sym typeface="Wingdings"/>
              </a:rPr>
              <a:t>?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sym typeface="Wingdings"/>
              </a:rPr>
              <a:t>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Ngoài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ra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một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biểu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thức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chung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đúng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một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mình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còn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được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gọi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là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lệnh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biểu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thức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(expression statement).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Ví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dụ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: 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b * 2;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  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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Lện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h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biểu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thức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thường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không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hữu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dụng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bởi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nó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chẳng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có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tác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dụng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đối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với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chương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trình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đang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chạy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(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Lấy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giá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trị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b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nhân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với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2,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xong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không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làm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gì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cả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).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   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Một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loại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câu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lệnh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biểu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thức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nữa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là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biểu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thức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lệnh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gọi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(call expression),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khi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toàn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câu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lệnh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là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một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hàm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tự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gọi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biểu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thức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.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Ví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dụ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: 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alert(a);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25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841" y="4395556"/>
            <a:ext cx="7324318" cy="2094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11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 smtClean="0"/>
              <a:t>Hiểu</a:t>
            </a:r>
            <a:r>
              <a:rPr lang="en-US" sz="3600" dirty="0" smtClean="0"/>
              <a:t> </a:t>
            </a:r>
            <a:r>
              <a:rPr lang="en-US" sz="3600" dirty="0" err="1" smtClean="0"/>
              <a:t>về</a:t>
            </a:r>
            <a:r>
              <a:rPr lang="en-US" sz="3600" dirty="0" smtClean="0"/>
              <a:t> </a:t>
            </a:r>
            <a:r>
              <a:rPr lang="en-US" sz="3600" dirty="0" err="1" smtClean="0"/>
              <a:t>lập</a:t>
            </a:r>
            <a:r>
              <a:rPr lang="en-US" sz="3600" dirty="0" smtClean="0"/>
              <a:t> </a:t>
            </a:r>
            <a:r>
              <a:rPr lang="en-US" sz="3600" dirty="0" err="1" smtClean="0"/>
              <a:t>trình</a:t>
            </a:r>
            <a:r>
              <a:rPr lang="en-US" sz="3600" dirty="0" smtClean="0"/>
              <a:t> qua JavaScript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28"/>
            <a:ext cx="11219482" cy="4523003"/>
          </a:xfrm>
        </p:spPr>
        <p:txBody>
          <a:bodyPr>
            <a:normAutofit/>
          </a:bodyPr>
          <a:lstStyle/>
          <a:p>
            <a:pPr>
              <a:buFont typeface="Wingdings"/>
              <a:buChar char="q"/>
            </a:pP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Thực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thi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chương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trình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gì</a:t>
            </a:r>
            <a:r>
              <a:rPr lang="en-US" dirty="0" smtClean="0">
                <a:sym typeface="Wingdings"/>
              </a:rPr>
              <a:t>?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sym typeface="Wingdings"/>
              </a:rPr>
              <a:t>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Làm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cách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nào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mà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tập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hợp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các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câu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lệnh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lập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trình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có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thể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yêu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cầu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máy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tính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phải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làm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gì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?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Chương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trình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cần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được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thực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, hay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còn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được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biết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đến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với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khái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niệm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đó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là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chạy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chương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trình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26</a:t>
            </a:fld>
            <a:endParaRPr lang="en-US"/>
          </a:p>
        </p:txBody>
      </p:sp>
      <p:pic>
        <p:nvPicPr>
          <p:cNvPr id="15362" name="Picture 2" descr="C:\Users\ASUS\Desktop\js-1024x4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867" y="3009008"/>
            <a:ext cx="7590263" cy="345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6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 smtClean="0"/>
              <a:t>Hiểu</a:t>
            </a:r>
            <a:r>
              <a:rPr lang="en-US" sz="3600" dirty="0" smtClean="0"/>
              <a:t> </a:t>
            </a:r>
            <a:r>
              <a:rPr lang="en-US" sz="3600" dirty="0" err="1" smtClean="0"/>
              <a:t>về</a:t>
            </a:r>
            <a:r>
              <a:rPr lang="en-US" sz="3600" dirty="0" smtClean="0"/>
              <a:t> </a:t>
            </a:r>
            <a:r>
              <a:rPr lang="en-US" sz="3600" dirty="0" err="1" smtClean="0"/>
              <a:t>lập</a:t>
            </a:r>
            <a:r>
              <a:rPr lang="en-US" sz="3600" dirty="0" smtClean="0"/>
              <a:t> </a:t>
            </a:r>
            <a:r>
              <a:rPr lang="en-US" sz="3600" dirty="0" err="1" smtClean="0"/>
              <a:t>trình</a:t>
            </a:r>
            <a:r>
              <a:rPr lang="en-US" sz="3600" dirty="0" smtClean="0"/>
              <a:t> qua JavaScript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28"/>
            <a:ext cx="5428785" cy="5102867"/>
          </a:xfrm>
        </p:spPr>
        <p:txBody>
          <a:bodyPr>
            <a:normAutofit/>
          </a:bodyPr>
          <a:lstStyle/>
          <a:p>
            <a:pPr>
              <a:buFont typeface="Wingdings"/>
              <a:buChar char="q"/>
            </a:pP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Thực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thi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chương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trình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gì</a:t>
            </a:r>
            <a:r>
              <a:rPr lang="en-US" dirty="0" smtClean="0">
                <a:sym typeface="Wingdings"/>
              </a:rPr>
              <a:t>?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sym typeface="Wingdings"/>
              </a:rPr>
              <a:t>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Các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lệnh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giốn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như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a = b * 2;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rất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dễ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cho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lập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trình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viên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đọc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và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viết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,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nhưng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nó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không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hoàn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toàn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ở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dạng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để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máy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tính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hiểu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trực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tiếp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   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Một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trình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tiện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ích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đặc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biệt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trong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máy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tính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(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hoặc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là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thông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dịch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- 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interpreter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hoặc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biên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dịch</a:t>
            </a:r>
            <a:r>
              <a:rPr lang="en-US" b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– 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compiler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)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được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sử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dụng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để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dịch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code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bạn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viết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thành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các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lệnh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mà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máy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tính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có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thể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hiểu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được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27</a:t>
            </a:fld>
            <a:endParaRPr lang="en-US"/>
          </a:p>
        </p:txBody>
      </p:sp>
      <p:pic>
        <p:nvPicPr>
          <p:cNvPr id="16386" name="Picture 2" descr="C:\Users\ASUS\Desktop\js-histor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153" y="1950301"/>
            <a:ext cx="5732126" cy="382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2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 smtClean="0"/>
              <a:t>Hiểu</a:t>
            </a:r>
            <a:r>
              <a:rPr lang="en-US" sz="3600" dirty="0" smtClean="0"/>
              <a:t> </a:t>
            </a:r>
            <a:r>
              <a:rPr lang="en-US" sz="3600" dirty="0" err="1" smtClean="0"/>
              <a:t>về</a:t>
            </a:r>
            <a:r>
              <a:rPr lang="en-US" sz="3600" dirty="0" smtClean="0"/>
              <a:t> </a:t>
            </a:r>
            <a:r>
              <a:rPr lang="en-US" sz="3600" dirty="0" err="1" smtClean="0"/>
              <a:t>lập</a:t>
            </a:r>
            <a:r>
              <a:rPr lang="en-US" sz="3600" dirty="0" smtClean="0"/>
              <a:t> </a:t>
            </a:r>
            <a:r>
              <a:rPr lang="en-US" sz="3600" dirty="0" err="1" smtClean="0"/>
              <a:t>trình</a:t>
            </a:r>
            <a:r>
              <a:rPr lang="en-US" sz="3600" dirty="0" smtClean="0"/>
              <a:t> qua JavaScript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29"/>
            <a:ext cx="11219482" cy="3139058"/>
          </a:xfrm>
        </p:spPr>
        <p:txBody>
          <a:bodyPr>
            <a:normAutofit/>
          </a:bodyPr>
          <a:lstStyle/>
          <a:p>
            <a:pPr>
              <a:buFont typeface="Wingdings"/>
              <a:buChar char="q"/>
            </a:pP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Thực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thi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chương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trình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gì</a:t>
            </a:r>
            <a:r>
              <a:rPr lang="en-US" dirty="0" smtClean="0">
                <a:sym typeface="Wingdings"/>
              </a:rPr>
              <a:t>?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sym typeface="Wingdings"/>
              </a:rPr>
              <a:t>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Đối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với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một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số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máy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tính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mỗi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khi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chương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trình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chạy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thì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bản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dịch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của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các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câu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lệnh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thường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được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hoàn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thành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từ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trên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xuống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dưới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,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từng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dòng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một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nó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thường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được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gọi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là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thông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dịch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mã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   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Một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số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ngôn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ngữ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khác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,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bản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dịch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được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hoàn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thiện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trước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gọi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là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biên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dịch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mã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,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rồi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sau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đó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chương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trình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mới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chạy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những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gì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đã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được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biên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dịch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xong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được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gọi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là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biên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dịch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mã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28</a:t>
            </a:fld>
            <a:endParaRPr lang="en-US"/>
          </a:p>
        </p:txBody>
      </p:sp>
      <p:pic>
        <p:nvPicPr>
          <p:cNvPr id="17410" name="Picture 2" descr="C:\Users\ASUS\Desktop\4afe0c5c-6941-4410-8a4c-7f0c91c181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229" y="4327072"/>
            <a:ext cx="6327320" cy="253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12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 smtClean="0"/>
              <a:t>Hiểu</a:t>
            </a:r>
            <a:r>
              <a:rPr lang="en-US" sz="3600" dirty="0" smtClean="0"/>
              <a:t> </a:t>
            </a:r>
            <a:r>
              <a:rPr lang="en-US" sz="3600" dirty="0" err="1" smtClean="0"/>
              <a:t>về</a:t>
            </a:r>
            <a:r>
              <a:rPr lang="en-US" sz="3600" dirty="0" smtClean="0"/>
              <a:t> </a:t>
            </a:r>
            <a:r>
              <a:rPr lang="en-US" sz="3600" dirty="0" err="1" smtClean="0"/>
              <a:t>lập</a:t>
            </a:r>
            <a:r>
              <a:rPr lang="en-US" sz="3600" dirty="0" smtClean="0"/>
              <a:t> </a:t>
            </a:r>
            <a:r>
              <a:rPr lang="en-US" sz="3600" dirty="0" err="1" smtClean="0"/>
              <a:t>trình</a:t>
            </a:r>
            <a:r>
              <a:rPr lang="en-US" sz="3600" dirty="0" smtClean="0"/>
              <a:t> qua JavaScript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1219482" cy="3340972"/>
          </a:xfrm>
        </p:spPr>
        <p:txBody>
          <a:bodyPr>
            <a:normAutofit/>
          </a:bodyPr>
          <a:lstStyle/>
          <a:p>
            <a:pPr>
              <a:buFont typeface="Wingdings"/>
              <a:buChar char="q"/>
            </a:pP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Thực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thi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chương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trình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gì</a:t>
            </a:r>
            <a:r>
              <a:rPr lang="en-US" dirty="0" smtClean="0">
                <a:sym typeface="Wingdings"/>
              </a:rPr>
              <a:t>?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sym typeface="Wingdings"/>
              </a:rPr>
              <a:t> 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JavaScript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thường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được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khẳng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định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là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ngôn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ngữ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thông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dịch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bởi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vì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mã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nguồn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JavaScript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được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xử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lý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mỗi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lần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chạy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   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Điều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trên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không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hoàn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toàn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chính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xác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thực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ra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là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JavaScript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engine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biên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dịch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chương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trình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và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sau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đó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chạy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ngay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mã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đã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được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biên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dịch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   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Kết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luận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: JavaScript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vừa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là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ngôn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ngữ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thông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dịch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và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cũng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là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ngôn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ngữ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biên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dịch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2" descr="C:\Users\ASUS\Desktop\4afe0c5c-6941-4410-8a4c-7f0c91c181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229" y="4277091"/>
            <a:ext cx="6327320" cy="253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7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004A1A90-088B-9E40-8F4C-CCBC64A6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69"/>
            <a:ext cx="5549501" cy="611595"/>
          </a:xfrm>
        </p:spPr>
        <p:txBody>
          <a:bodyPr/>
          <a:lstStyle/>
          <a:p>
            <a:r>
              <a:rPr lang="en-US" sz="3600" dirty="0" err="1"/>
              <a:t>Giới</a:t>
            </a:r>
            <a:r>
              <a:rPr lang="en-US" sz="3600" dirty="0"/>
              <a:t> </a:t>
            </a:r>
            <a:r>
              <a:rPr lang="en-US" sz="3600" dirty="0" err="1"/>
              <a:t>thiệu</a:t>
            </a:r>
            <a:r>
              <a:rPr lang="en-US" sz="3600" dirty="0"/>
              <a:t> </a:t>
            </a:r>
            <a:r>
              <a:rPr lang="en-US" sz="3600" dirty="0" err="1"/>
              <a:t>về</a:t>
            </a:r>
            <a:r>
              <a:rPr lang="en-US" sz="3600" dirty="0"/>
              <a:t> </a:t>
            </a:r>
            <a:r>
              <a:rPr lang="en-US" sz="3600" dirty="0" smtClean="0"/>
              <a:t>JavaScript</a:t>
            </a:r>
            <a:endParaRPr lang="en-US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7C4B187-4EC3-044A-8081-0A08F0D1F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24728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sym typeface="Wingdings"/>
              </a:rPr>
              <a:t> </a:t>
            </a:r>
            <a:r>
              <a:rPr lang="en-US" b="1" dirty="0" smtClean="0"/>
              <a:t>JavaScript</a:t>
            </a:r>
            <a:r>
              <a:rPr lang="en-US" dirty="0" smtClean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b="1" dirty="0" err="1">
                <a:solidFill>
                  <a:srgbClr val="0070C0"/>
                </a:solidFill>
              </a:rPr>
              <a:t>ngôn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ngữ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lập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trình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thông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dịch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 </a:t>
            </a:r>
            <a:r>
              <a:rPr lang="en-US" b="1" dirty="0" smtClean="0"/>
              <a:t>JavaScript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dùng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rộng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rãi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cho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các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trang</a:t>
            </a:r>
            <a:r>
              <a:rPr lang="en-US" b="1" dirty="0" smtClean="0">
                <a:solidFill>
                  <a:srgbClr val="0070C0"/>
                </a:solidFill>
              </a:rPr>
              <a:t> web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sym typeface="Wingdings"/>
              </a:rPr>
              <a:t></a:t>
            </a:r>
            <a:r>
              <a:rPr lang="en-US" dirty="0" err="1" smtClean="0">
                <a:sym typeface="Wingdings"/>
              </a:rPr>
              <a:t>Phía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người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dùng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(Front-end): HTML, CSS, JavaScript,…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</a:t>
            </a:r>
            <a:r>
              <a:rPr lang="en-US" dirty="0" err="1" smtClean="0">
                <a:sym typeface="Wingdings"/>
              </a:rPr>
              <a:t>Phía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máy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chủ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(Back-end): JavaScript, </a:t>
            </a:r>
            <a:r>
              <a:rPr lang="en-US" dirty="0" err="1" smtClean="0">
                <a:sym typeface="Wingdings"/>
              </a:rPr>
              <a:t>NodeJS</a:t>
            </a:r>
            <a:r>
              <a:rPr lang="en-US" dirty="0" smtClean="0">
                <a:sym typeface="Wingdings"/>
              </a:rPr>
              <a:t>,…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E8818C2-C7F1-C445-A9CB-6BC211C43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7" name="Picture 3" descr="C:\Users\ASUS\Desktop\javascript-illust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641" y="3429000"/>
            <a:ext cx="8168639" cy="306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99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25CC1F-FBC8-BD4B-A16E-73332202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8" y="464170"/>
            <a:ext cx="5214739" cy="426167"/>
          </a:xfrm>
        </p:spPr>
        <p:txBody>
          <a:bodyPr/>
          <a:lstStyle/>
          <a:p>
            <a:r>
              <a:rPr lang="en-US" sz="3600" dirty="0" err="1" smtClean="0"/>
              <a:t>Chú</a:t>
            </a:r>
            <a:r>
              <a:rPr lang="en-US" sz="3600" dirty="0" smtClean="0"/>
              <a:t> </a:t>
            </a:r>
            <a:r>
              <a:rPr lang="en-US" sz="3600" dirty="0" err="1" smtClean="0"/>
              <a:t>thích</a:t>
            </a:r>
            <a:r>
              <a:rPr lang="en-US" sz="3600" dirty="0" smtClean="0"/>
              <a:t> </a:t>
            </a:r>
            <a:r>
              <a:rPr lang="en-US" sz="3600" dirty="0" err="1" smtClean="0"/>
              <a:t>trong</a:t>
            </a:r>
            <a:r>
              <a:rPr lang="en-US" sz="3600" dirty="0" smtClean="0"/>
              <a:t> </a:t>
            </a:r>
            <a:r>
              <a:rPr lang="en-US" sz="3600" dirty="0" err="1" smtClean="0"/>
              <a:t>Javascript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417DAC9-6801-F54B-A629-2006C2847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120398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0000"/>
                </a:solidFill>
                <a:sym typeface="Wingdings"/>
              </a:rPr>
              <a:t>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Chú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thích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</a:t>
            </a:r>
            <a:r>
              <a:rPr lang="en-US" b="1" dirty="0" smtClean="0">
                <a:sym typeface="Wingdings"/>
              </a:rPr>
              <a:t>Comment</a:t>
            </a:r>
            <a:r>
              <a:rPr lang="en-US" dirty="0" smtClean="0">
                <a:sym typeface="Wingdings"/>
              </a:rPr>
              <a:t>) </a:t>
            </a:r>
            <a:r>
              <a:rPr lang="en-US" dirty="0" err="1" smtClean="0">
                <a:sym typeface="Wingdings"/>
              </a:rPr>
              <a:t>trong</a:t>
            </a:r>
            <a:r>
              <a:rPr lang="en-US" dirty="0" smtClean="0">
                <a:sym typeface="Wingdings"/>
              </a:rPr>
              <a:t> JavaScript: 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sym typeface="Wingdings"/>
              </a:rPr>
              <a:t>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b="1" dirty="0" err="1">
                <a:solidFill>
                  <a:srgbClr val="0070C0"/>
                </a:solidFill>
              </a:rPr>
              <a:t>giải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thích</a:t>
            </a:r>
            <a:r>
              <a:rPr lang="en-US" b="1" dirty="0">
                <a:solidFill>
                  <a:srgbClr val="0070C0"/>
                </a:solidFill>
              </a:rPr>
              <a:t> code </a:t>
            </a:r>
            <a:r>
              <a:rPr lang="en-US" b="1" dirty="0" smtClean="0">
                <a:solidFill>
                  <a:srgbClr val="0070C0"/>
                </a:solidFill>
              </a:rPr>
              <a:t>J</a:t>
            </a:r>
            <a:r>
              <a:rPr lang="en-US" b="1" dirty="0" smtClean="0">
                <a:solidFill>
                  <a:srgbClr val="0070C0"/>
                </a:solidFill>
              </a:rPr>
              <a:t>avaScript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b="1" dirty="0" err="1">
                <a:solidFill>
                  <a:srgbClr val="0070C0"/>
                </a:solidFill>
              </a:rPr>
              <a:t>giúp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cho</a:t>
            </a:r>
            <a:r>
              <a:rPr lang="en-US" b="1" dirty="0">
                <a:solidFill>
                  <a:srgbClr val="0070C0"/>
                </a:solidFill>
              </a:rPr>
              <a:t> code </a:t>
            </a:r>
            <a:r>
              <a:rPr lang="en-US" b="1" dirty="0" err="1">
                <a:solidFill>
                  <a:srgbClr val="0070C0"/>
                </a:solidFill>
              </a:rPr>
              <a:t>dễ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đọc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hơn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>
                <a:sym typeface="Wingdings"/>
              </a:rPr>
              <a:t>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b="1" dirty="0" err="1">
                <a:solidFill>
                  <a:srgbClr val="0070C0"/>
                </a:solidFill>
              </a:rPr>
              <a:t>ngăn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chặn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b="1" dirty="0" err="1">
                <a:solidFill>
                  <a:srgbClr val="0070C0"/>
                </a:solidFill>
              </a:rPr>
              <a:t>thực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thi</a:t>
            </a:r>
            <a:r>
              <a:rPr lang="en-US" b="1" dirty="0" smtClean="0">
                <a:solidFill>
                  <a:srgbClr val="0070C0"/>
                </a:solidFill>
              </a:rPr>
              <a:t> code JavaScript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E91E5BA-07A6-C64D-BE57-87124471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30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235" y="2732706"/>
            <a:ext cx="7731530" cy="3745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515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25CC1F-FBC8-BD4B-A16E-73332202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69"/>
            <a:ext cx="4878941" cy="543221"/>
          </a:xfrm>
        </p:spPr>
        <p:txBody>
          <a:bodyPr/>
          <a:lstStyle/>
          <a:p>
            <a:r>
              <a:rPr lang="en-US" sz="3600" dirty="0" err="1" smtClean="0"/>
              <a:t>Cú</a:t>
            </a:r>
            <a:r>
              <a:rPr lang="en-US" sz="3600" dirty="0" smtClean="0"/>
              <a:t> </a:t>
            </a:r>
            <a:r>
              <a:rPr lang="en-US" sz="3600" dirty="0" err="1" smtClean="0"/>
              <a:t>pháp</a:t>
            </a:r>
            <a:r>
              <a:rPr lang="en-US" sz="3600" dirty="0" smtClean="0"/>
              <a:t> </a:t>
            </a:r>
            <a:r>
              <a:rPr lang="en-US" sz="3600" dirty="0" err="1" smtClean="0"/>
              <a:t>trong</a:t>
            </a:r>
            <a:r>
              <a:rPr lang="en-US" sz="3600" dirty="0" smtClean="0"/>
              <a:t> </a:t>
            </a:r>
            <a:r>
              <a:rPr lang="en-US" sz="3600" dirty="0" err="1" smtClean="0"/>
              <a:t>Javascript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417DAC9-6801-F54B-A629-2006C2847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0"/>
            <a:ext cx="11002505" cy="2884717"/>
          </a:xfrm>
        </p:spPr>
        <p:txBody>
          <a:bodyPr>
            <a:noAutofit/>
          </a:bodyPr>
          <a:lstStyle/>
          <a:p>
            <a:pPr>
              <a:buFont typeface="Wingdings"/>
              <a:buChar char="q"/>
            </a:pP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Trong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JavaScript</a:t>
            </a:r>
            <a:r>
              <a:rPr lang="en-US" dirty="0" smtClean="0">
                <a:sym typeface="Wingdings"/>
              </a:rPr>
              <a:t>, </a:t>
            </a:r>
            <a:r>
              <a:rPr lang="en-US" dirty="0" err="1" smtClean="0">
                <a:sym typeface="Wingdings"/>
              </a:rPr>
              <a:t>chúng</a:t>
            </a:r>
            <a:r>
              <a:rPr lang="en-US" dirty="0" smtClean="0">
                <a:sym typeface="Wingdings"/>
              </a:rPr>
              <a:t> ta </a:t>
            </a:r>
            <a:r>
              <a:rPr lang="en-US" dirty="0" err="1" smtClean="0">
                <a:sym typeface="Wingdings"/>
              </a:rPr>
              <a:t>có</a:t>
            </a:r>
            <a:r>
              <a:rPr lang="en-US" dirty="0" smtClean="0">
                <a:sym typeface="Wingdings"/>
              </a:rPr>
              <a:t> 2 </a:t>
            </a:r>
            <a:r>
              <a:rPr lang="en-US" dirty="0" err="1" smtClean="0">
                <a:sym typeface="Wingdings"/>
              </a:rPr>
              <a:t>loại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giá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trị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thường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gặp</a:t>
            </a:r>
            <a:r>
              <a:rPr lang="en-US" dirty="0" smtClean="0">
                <a:sym typeface="Wingdings"/>
              </a:rPr>
              <a:t>: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sz="2800" dirty="0" smtClean="0"/>
              <a:t>     </a:t>
            </a:r>
            <a:r>
              <a:rPr lang="en-US" sz="2800" dirty="0" smtClean="0">
                <a:sym typeface="Wingdings"/>
              </a:rPr>
              <a:t> </a:t>
            </a:r>
            <a:r>
              <a:rPr lang="en-US" sz="2800" b="1" dirty="0" err="1" smtClean="0">
                <a:solidFill>
                  <a:srgbClr val="0070C0"/>
                </a:solidFill>
              </a:rPr>
              <a:t>Giá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trị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cố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định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dirty="0" smtClean="0"/>
              <a:t>(</a:t>
            </a:r>
            <a:r>
              <a:rPr lang="en-US" sz="2800" b="1" dirty="0" smtClean="0"/>
              <a:t>Fixed value</a:t>
            </a:r>
            <a:r>
              <a:rPr lang="en-US" sz="2800" dirty="0" smtClean="0"/>
              <a:t>): </a:t>
            </a:r>
            <a:r>
              <a:rPr lang="en-US" sz="2800" dirty="0" err="1" smtClean="0"/>
              <a:t>Là</a:t>
            </a:r>
            <a:r>
              <a:rPr lang="en-US" sz="2800" dirty="0" smtClean="0"/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loại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giá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trị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không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thay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đổi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suốt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(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b="1" dirty="0" smtClean="0"/>
              <a:t>Literal value</a:t>
            </a:r>
            <a:r>
              <a:rPr lang="en-US" dirty="0" smtClean="0"/>
              <a:t>).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</a:t>
            </a:r>
            <a:r>
              <a:rPr lang="en-US" dirty="0" smtClean="0">
                <a:sym typeface="Wingdings"/>
              </a:rPr>
              <a:t> </a:t>
            </a:r>
            <a:r>
              <a:rPr lang="en-US" u="sng" dirty="0" err="1" smtClean="0">
                <a:sym typeface="Wingdings"/>
              </a:rPr>
              <a:t>Có</a:t>
            </a:r>
            <a:r>
              <a:rPr lang="en-US" u="sng" dirty="0" smtClean="0">
                <a:sym typeface="Wingdings"/>
              </a:rPr>
              <a:t> </a:t>
            </a:r>
            <a:r>
              <a:rPr lang="en-US" b="1" u="sng" dirty="0" smtClean="0">
                <a:sym typeface="Wingdings"/>
              </a:rPr>
              <a:t>2 </a:t>
            </a:r>
            <a:r>
              <a:rPr lang="en-US" b="1" u="sng" dirty="0" err="1" smtClean="0">
                <a:sym typeface="Wingdings"/>
              </a:rPr>
              <a:t>loại</a:t>
            </a:r>
            <a:r>
              <a:rPr lang="en-US" b="1" u="sng" dirty="0" smtClean="0">
                <a:sym typeface="Wingdings"/>
              </a:rPr>
              <a:t> </a:t>
            </a:r>
            <a:r>
              <a:rPr lang="en-US" b="1" u="sng" dirty="0" err="1" smtClean="0">
                <a:sym typeface="Wingdings"/>
              </a:rPr>
              <a:t>phổ</a:t>
            </a:r>
            <a:r>
              <a:rPr lang="en-US" b="1" u="sng" dirty="0" smtClean="0">
                <a:sym typeface="Wingdings"/>
              </a:rPr>
              <a:t> </a:t>
            </a:r>
            <a:r>
              <a:rPr lang="en-US" b="1" u="sng" dirty="0" err="1" smtClean="0">
                <a:sym typeface="Wingdings"/>
              </a:rPr>
              <a:t>biến</a:t>
            </a:r>
            <a:r>
              <a:rPr lang="en-US" dirty="0" smtClean="0">
                <a:sym typeface="Wingdings"/>
              </a:rPr>
              <a:t>: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         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Number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</a:t>
            </a:r>
            <a:r>
              <a:rPr lang="en-US" dirty="0" err="1">
                <a:sym typeface="Wingdings"/>
              </a:rPr>
              <a:t>K</a:t>
            </a:r>
            <a:r>
              <a:rPr lang="en-US" dirty="0" err="1" smtClean="0">
                <a:sym typeface="Wingdings"/>
              </a:rPr>
              <a:t>iểu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số</a:t>
            </a:r>
            <a:r>
              <a:rPr lang="en-US" dirty="0" smtClean="0">
                <a:sym typeface="Wingdings"/>
              </a:rPr>
              <a:t>): </a:t>
            </a:r>
            <a:r>
              <a:rPr lang="en-US" b="1" dirty="0" smtClean="0">
                <a:sym typeface="Wingdings"/>
              </a:rPr>
              <a:t>1.75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hoặc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175 </a:t>
            </a:r>
            <a:r>
              <a:rPr lang="en-US" dirty="0" err="1" smtClean="0">
                <a:sym typeface="Wingdings"/>
              </a:rPr>
              <a:t>hoặc</a:t>
            </a:r>
            <a:r>
              <a:rPr lang="en-US" dirty="0" smtClean="0">
                <a:sym typeface="Wingdings"/>
              </a:rPr>
              <a:t> …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         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String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</a:t>
            </a:r>
            <a:r>
              <a:rPr lang="en-US" dirty="0" err="1" smtClean="0">
                <a:sym typeface="Wingdings"/>
              </a:rPr>
              <a:t>Kiểu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chuỗi</a:t>
            </a:r>
            <a:r>
              <a:rPr lang="en-US" dirty="0" smtClean="0">
                <a:sym typeface="Wingdings"/>
              </a:rPr>
              <a:t>): </a:t>
            </a:r>
            <a:r>
              <a:rPr lang="en-US" b="1" dirty="0" smtClean="0">
                <a:sym typeface="Wingdings"/>
              </a:rPr>
              <a:t>“</a:t>
            </a:r>
            <a:r>
              <a:rPr lang="en-US" b="1" dirty="0" err="1" smtClean="0">
                <a:sym typeface="Wingdings"/>
              </a:rPr>
              <a:t>VUSer</a:t>
            </a:r>
            <a:r>
              <a:rPr lang="en-US" b="1" dirty="0" smtClean="0">
                <a:sym typeface="Wingdings"/>
              </a:rPr>
              <a:t>” </a:t>
            </a:r>
            <a:r>
              <a:rPr lang="en-US" dirty="0" err="1" smtClean="0">
                <a:sym typeface="Wingdings"/>
              </a:rPr>
              <a:t>hoặc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“</a:t>
            </a:r>
            <a:r>
              <a:rPr lang="en-US" b="1" dirty="0" err="1" smtClean="0">
                <a:sym typeface="Wingdings"/>
              </a:rPr>
              <a:t>FastTracker</a:t>
            </a:r>
            <a:r>
              <a:rPr lang="en-US" b="1" dirty="0" smtClean="0">
                <a:sym typeface="Wingdings"/>
              </a:rPr>
              <a:t>” </a:t>
            </a:r>
            <a:r>
              <a:rPr lang="en-US" dirty="0" err="1" smtClean="0">
                <a:sym typeface="Wingdings"/>
              </a:rPr>
              <a:t>hoặc</a:t>
            </a:r>
            <a:r>
              <a:rPr lang="en-US" dirty="0" smtClean="0">
                <a:sym typeface="Wingdings"/>
              </a:rPr>
              <a:t>…</a:t>
            </a:r>
            <a:endParaRPr lang="en-US" sz="2800" b="1" dirty="0" smtClean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E91E5BA-07A6-C64D-BE57-87124471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31</a:t>
            </a:fld>
            <a:endParaRPr 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7" y="4166138"/>
            <a:ext cx="732472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252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25CC1F-FBC8-BD4B-A16E-73332202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69"/>
            <a:ext cx="4878941" cy="543221"/>
          </a:xfrm>
        </p:spPr>
        <p:txBody>
          <a:bodyPr/>
          <a:lstStyle/>
          <a:p>
            <a:r>
              <a:rPr lang="en-US" sz="3600" dirty="0" err="1" smtClean="0"/>
              <a:t>Cú</a:t>
            </a:r>
            <a:r>
              <a:rPr lang="en-US" sz="3600" dirty="0" smtClean="0"/>
              <a:t> </a:t>
            </a:r>
            <a:r>
              <a:rPr lang="en-US" sz="3600" dirty="0" err="1" smtClean="0"/>
              <a:t>pháp</a:t>
            </a:r>
            <a:r>
              <a:rPr lang="en-US" sz="3600" dirty="0" smtClean="0"/>
              <a:t> </a:t>
            </a:r>
            <a:r>
              <a:rPr lang="en-US" sz="3600" dirty="0" err="1" smtClean="0"/>
              <a:t>trong</a:t>
            </a:r>
            <a:r>
              <a:rPr lang="en-US" sz="3600" dirty="0" smtClean="0"/>
              <a:t> </a:t>
            </a:r>
            <a:r>
              <a:rPr lang="en-US" sz="3600" dirty="0" err="1" smtClean="0"/>
              <a:t>Javascript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417DAC9-6801-F54B-A629-2006C2847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0"/>
            <a:ext cx="11002505" cy="5240459"/>
          </a:xfrm>
        </p:spPr>
        <p:txBody>
          <a:bodyPr>
            <a:noAutofit/>
          </a:bodyPr>
          <a:lstStyle/>
          <a:p>
            <a:pPr>
              <a:buFont typeface="Wingdings"/>
              <a:buChar char="q"/>
            </a:pP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Trong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JavaScript</a:t>
            </a:r>
            <a:r>
              <a:rPr lang="en-US" dirty="0" smtClean="0">
                <a:sym typeface="Wingdings"/>
              </a:rPr>
              <a:t>, </a:t>
            </a:r>
            <a:r>
              <a:rPr lang="en-US" dirty="0" err="1" smtClean="0">
                <a:sym typeface="Wingdings"/>
              </a:rPr>
              <a:t>chúng</a:t>
            </a:r>
            <a:r>
              <a:rPr lang="en-US" dirty="0" smtClean="0">
                <a:sym typeface="Wingdings"/>
              </a:rPr>
              <a:t> ta </a:t>
            </a:r>
            <a:r>
              <a:rPr lang="en-US" dirty="0" err="1" smtClean="0">
                <a:sym typeface="Wingdings"/>
              </a:rPr>
              <a:t>có</a:t>
            </a:r>
            <a:r>
              <a:rPr lang="en-US" dirty="0" smtClean="0">
                <a:sym typeface="Wingdings"/>
              </a:rPr>
              <a:t> 2 </a:t>
            </a:r>
            <a:r>
              <a:rPr lang="en-US" dirty="0" err="1" smtClean="0">
                <a:sym typeface="Wingdings"/>
              </a:rPr>
              <a:t>loại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giá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trị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thường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gặp</a:t>
            </a:r>
            <a:r>
              <a:rPr lang="en-US" dirty="0" smtClean="0">
                <a:sym typeface="Wingdings"/>
              </a:rPr>
              <a:t>: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sz="2800" dirty="0" smtClean="0"/>
              <a:t>     </a:t>
            </a:r>
            <a:r>
              <a:rPr lang="en-US" sz="2800" dirty="0" smtClean="0">
                <a:sym typeface="Wingdings"/>
              </a:rPr>
              <a:t> </a:t>
            </a:r>
            <a:r>
              <a:rPr lang="en-US" sz="2800" b="1" dirty="0" err="1" smtClean="0">
                <a:solidFill>
                  <a:srgbClr val="0070C0"/>
                </a:solidFill>
                <a:sym typeface="Wingdings"/>
              </a:rPr>
              <a:t>Giá</a:t>
            </a:r>
            <a:r>
              <a:rPr lang="en-US" sz="2800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sym typeface="Wingdings"/>
              </a:rPr>
              <a:t>trị</a:t>
            </a:r>
            <a:r>
              <a:rPr lang="en-US" sz="2800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sym typeface="Wingdings"/>
              </a:rPr>
              <a:t>biến</a:t>
            </a:r>
            <a:r>
              <a:rPr lang="en-US" sz="2800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sym typeface="Wingdings"/>
              </a:rPr>
              <a:t>đổi</a:t>
            </a:r>
            <a:r>
              <a:rPr lang="en-US" sz="2800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sz="2800" dirty="0" smtClean="0">
                <a:sym typeface="Wingdings"/>
              </a:rPr>
              <a:t>(</a:t>
            </a:r>
            <a:r>
              <a:rPr lang="en-US" sz="2800" b="1" dirty="0" smtClean="0">
                <a:sym typeface="Wingdings"/>
              </a:rPr>
              <a:t>Variable value</a:t>
            </a:r>
            <a:r>
              <a:rPr lang="en-US" sz="2800" dirty="0" smtClean="0">
                <a:sym typeface="Wingdings"/>
              </a:rPr>
              <a:t>): </a:t>
            </a:r>
            <a:r>
              <a:rPr lang="en-US" sz="2800" dirty="0" err="1" smtClean="0">
                <a:sym typeface="Wingdings"/>
              </a:rPr>
              <a:t>Là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sym typeface="Wingdings"/>
              </a:rPr>
              <a:t>loại</a:t>
            </a:r>
            <a:r>
              <a:rPr lang="en-US" sz="2800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sym typeface="Wingdings"/>
              </a:rPr>
              <a:t>giá</a:t>
            </a:r>
            <a:r>
              <a:rPr lang="en-US" sz="2800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sym typeface="Wingdings"/>
              </a:rPr>
              <a:t>trị</a:t>
            </a:r>
            <a:r>
              <a:rPr lang="en-US" sz="2800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sym typeface="Wingdings"/>
              </a:rPr>
              <a:t>có</a:t>
            </a:r>
            <a:r>
              <a:rPr lang="en-US" sz="2800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sym typeface="Wingdings"/>
              </a:rPr>
              <a:t>thể</a:t>
            </a:r>
            <a:r>
              <a:rPr lang="en-US" sz="2800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sym typeface="Wingdings"/>
              </a:rPr>
              <a:t>thay</a:t>
            </a:r>
            <a:r>
              <a:rPr lang="en-US" sz="2800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sym typeface="Wingdings"/>
              </a:rPr>
              <a:t>đổi</a:t>
            </a:r>
            <a:r>
              <a:rPr lang="en-US" sz="2800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sz="2800" dirty="0" err="1" smtClean="0">
                <a:sym typeface="Wingdings"/>
              </a:rPr>
              <a:t>trong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dirty="0" err="1" smtClean="0">
                <a:sym typeface="Wingdings"/>
              </a:rPr>
              <a:t>suốt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dirty="0" err="1" smtClean="0">
                <a:sym typeface="Wingdings"/>
              </a:rPr>
              <a:t>quá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dirty="0" err="1" smtClean="0">
                <a:sym typeface="Wingdings"/>
              </a:rPr>
              <a:t>trình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dirty="0" err="1" smtClean="0">
                <a:sym typeface="Wingdings"/>
              </a:rPr>
              <a:t>hoạt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dirty="0" err="1" smtClean="0">
                <a:sym typeface="Wingdings"/>
              </a:rPr>
              <a:t>động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dirty="0" err="1" smtClean="0">
                <a:sym typeface="Wingdings"/>
              </a:rPr>
              <a:t>của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dirty="0" err="1" smtClean="0">
                <a:sym typeface="Wingdings"/>
              </a:rPr>
              <a:t>chương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dirty="0" err="1" smtClean="0">
                <a:sym typeface="Wingdings"/>
              </a:rPr>
              <a:t>trình</a:t>
            </a:r>
            <a:r>
              <a:rPr lang="en-US" dirty="0" smtClean="0">
                <a:sym typeface="Wingdings"/>
              </a:rPr>
              <a:t>.</a:t>
            </a:r>
          </a:p>
          <a:p>
            <a:pPr marL="0" indent="0">
              <a:buNone/>
            </a:pPr>
            <a:r>
              <a:rPr lang="en-US" sz="2800" dirty="0">
                <a:sym typeface="Wingdings"/>
              </a:rPr>
              <a:t> </a:t>
            </a:r>
            <a:r>
              <a:rPr lang="en-US" sz="2800" dirty="0" smtClean="0">
                <a:sym typeface="Wingdings"/>
              </a:rPr>
              <a:t>          </a:t>
            </a:r>
            <a:r>
              <a:rPr lang="en-US" sz="2800" dirty="0" err="1" smtClean="0">
                <a:sym typeface="Wingdings"/>
              </a:rPr>
              <a:t>Kiểu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dirty="0" err="1" smtClean="0">
                <a:sym typeface="Wingdings"/>
              </a:rPr>
              <a:t>biến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dirty="0" err="1" smtClean="0">
                <a:sym typeface="Wingdings"/>
              </a:rPr>
              <a:t>thường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dirty="0" err="1" smtClean="0">
                <a:sym typeface="Wingdings"/>
              </a:rPr>
              <a:t>bắt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dirty="0" err="1" smtClean="0">
                <a:sym typeface="Wingdings"/>
              </a:rPr>
              <a:t>đầu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dirty="0" err="1" smtClean="0">
                <a:sym typeface="Wingdings"/>
              </a:rPr>
              <a:t>bằng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dirty="0" err="1" smtClean="0">
                <a:sym typeface="Wingdings"/>
              </a:rPr>
              <a:t>giá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dirty="0" err="1" smtClean="0">
                <a:sym typeface="Wingdings"/>
              </a:rPr>
              <a:t>trị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dirty="0" err="1" smtClean="0">
                <a:sym typeface="Wingdings"/>
              </a:rPr>
              <a:t>khởi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dirty="0" err="1" smtClean="0">
                <a:sym typeface="Wingdings"/>
              </a:rPr>
              <a:t>tạo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b="1" dirty="0" smtClean="0">
                <a:sym typeface="Wingdings"/>
              </a:rPr>
              <a:t>let</a:t>
            </a:r>
            <a:r>
              <a:rPr lang="en-US" sz="2800" dirty="0" smtClean="0">
                <a:sym typeface="Wingdings"/>
              </a:rPr>
              <a:t>/</a:t>
            </a:r>
            <a:r>
              <a:rPr lang="en-US" sz="2800" b="1" dirty="0" err="1" smtClean="0">
                <a:sym typeface="Wingdings"/>
              </a:rPr>
              <a:t>var</a:t>
            </a:r>
            <a:r>
              <a:rPr lang="en-US" sz="2800" dirty="0" smtClean="0">
                <a:sym typeface="Wingdings"/>
              </a:rPr>
              <a:t>/</a:t>
            </a:r>
            <a:r>
              <a:rPr lang="en-US" sz="2800" b="1" dirty="0" err="1" smtClean="0">
                <a:sym typeface="Wingdings"/>
              </a:rPr>
              <a:t>const</a:t>
            </a:r>
            <a:r>
              <a:rPr lang="en-US" sz="2800" dirty="0" smtClean="0">
                <a:sym typeface="Wingdings"/>
              </a:rPr>
              <a:t>,…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         </a:t>
            </a:r>
            <a:r>
              <a:rPr lang="en-US" dirty="0" err="1" smtClean="0">
                <a:sym typeface="Wingdings"/>
              </a:rPr>
              <a:t>Ví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dụ</a:t>
            </a:r>
            <a:r>
              <a:rPr lang="en-US" dirty="0" smtClean="0">
                <a:sym typeface="Wingdings"/>
              </a:rPr>
              <a:t>: </a:t>
            </a:r>
            <a:r>
              <a:rPr lang="en-US" b="1" dirty="0" smtClean="0">
                <a:sym typeface="Wingdings"/>
              </a:rPr>
              <a:t>let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name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=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“Dao Nguyen”;</a:t>
            </a:r>
          </a:p>
          <a:p>
            <a:pPr marL="0" indent="0">
              <a:buNone/>
            </a:pPr>
            <a:r>
              <a:rPr lang="en-US" sz="2800" b="1" dirty="0">
                <a:sym typeface="Wingdings"/>
              </a:rPr>
              <a:t> </a:t>
            </a:r>
            <a:r>
              <a:rPr lang="en-US" sz="2800" b="1" dirty="0" smtClean="0">
                <a:sym typeface="Wingdings"/>
              </a:rPr>
              <a:t>               </a:t>
            </a:r>
            <a:r>
              <a:rPr lang="en-US" sz="2800" dirty="0" err="1" smtClean="0">
                <a:sym typeface="Wingdings"/>
              </a:rPr>
              <a:t>hoặc</a:t>
            </a:r>
            <a:r>
              <a:rPr lang="en-US" sz="2800" dirty="0" smtClean="0">
                <a:sym typeface="Wingdings"/>
              </a:rPr>
              <a:t>:</a:t>
            </a:r>
            <a:r>
              <a:rPr lang="en-US" sz="2800" b="1" dirty="0" smtClean="0">
                <a:sym typeface="Wingdings"/>
              </a:rPr>
              <a:t> </a:t>
            </a:r>
            <a:r>
              <a:rPr lang="en-US" sz="2800" b="1" dirty="0" err="1" smtClean="0">
                <a:sym typeface="Wingdings"/>
              </a:rPr>
              <a:t>var</a:t>
            </a:r>
            <a:r>
              <a:rPr lang="en-US" sz="2800" b="1" dirty="0" smtClean="0">
                <a:sym typeface="Wingdings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sym typeface="Wingdings"/>
              </a:rPr>
              <a:t>height </a:t>
            </a:r>
            <a:r>
              <a:rPr lang="en-US" sz="2800" b="1" dirty="0" smtClean="0">
                <a:sym typeface="Wingdings"/>
              </a:rPr>
              <a:t>= 1.75;</a:t>
            </a:r>
            <a:endParaRPr lang="en-US" sz="2800" b="1" dirty="0" smtClean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E91E5BA-07A6-C64D-BE57-87124471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32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4168479"/>
            <a:ext cx="7200900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9281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563" y="562098"/>
            <a:ext cx="5143325" cy="79201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3600" b="1" dirty="0" err="1" smtClean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3600" b="1" dirty="0" smtClean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3600" b="1" dirty="0" smtClean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3600" b="1" dirty="0" smtClean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dung </a:t>
            </a:r>
            <a:r>
              <a:rPr lang="en-US" sz="3600" b="1" dirty="0" err="1" smtClean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sz="3600" b="1" dirty="0" smtClean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endParaRPr lang="en-US" sz="3600" b="1" dirty="0">
              <a:solidFill>
                <a:schemeClr val="accent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315" y="4534514"/>
            <a:ext cx="3993884" cy="410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853438" y="1307692"/>
            <a:ext cx="66903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vi-VN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Giới thiệu về JavaScript</a:t>
            </a:r>
          </a:p>
          <a:p>
            <a:pPr marL="342900" indent="-342900">
              <a:buFont typeface="Wingdings"/>
              <a:buChar char="q"/>
            </a:pPr>
            <a:r>
              <a:rPr lang="vi-VN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Môi trường cài đặt JavaScript</a:t>
            </a:r>
          </a:p>
          <a:p>
            <a:pPr marL="342900" indent="-342900">
              <a:buFont typeface="Wingdings"/>
              <a:buChar char="q"/>
            </a:pPr>
            <a:r>
              <a:rPr lang="vi-VN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Hiểu về lập trình qua JavaScript</a:t>
            </a:r>
          </a:p>
          <a:p>
            <a:pPr marL="342900" indent="-342900">
              <a:buFont typeface="Wingdings"/>
              <a:buChar char="q"/>
            </a:pPr>
            <a:r>
              <a:rPr lang="vi-VN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Chú thích/cú pháp JavaScript</a:t>
            </a:r>
            <a:endParaRPr lang="vi-V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ASUS\Desktop\rec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000" y="860826"/>
            <a:ext cx="4576907" cy="443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65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004A1A90-088B-9E40-8F4C-CCBC64A6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69"/>
            <a:ext cx="5549501" cy="611595"/>
          </a:xfrm>
        </p:spPr>
        <p:txBody>
          <a:bodyPr/>
          <a:lstStyle/>
          <a:p>
            <a:r>
              <a:rPr lang="en-US" sz="3600" dirty="0" err="1"/>
              <a:t>Giới</a:t>
            </a:r>
            <a:r>
              <a:rPr lang="en-US" sz="3600" dirty="0"/>
              <a:t> </a:t>
            </a:r>
            <a:r>
              <a:rPr lang="en-US" sz="3600" dirty="0" err="1"/>
              <a:t>thiệu</a:t>
            </a:r>
            <a:r>
              <a:rPr lang="en-US" sz="3600" dirty="0"/>
              <a:t> </a:t>
            </a:r>
            <a:r>
              <a:rPr lang="en-US" sz="3600" dirty="0" err="1"/>
              <a:t>về</a:t>
            </a:r>
            <a:r>
              <a:rPr lang="en-US" sz="3600" dirty="0"/>
              <a:t> </a:t>
            </a:r>
            <a:r>
              <a:rPr lang="en-US" sz="3600" dirty="0" smtClean="0"/>
              <a:t>JavaScript</a:t>
            </a:r>
            <a:endParaRPr lang="en-US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7C4B187-4EC3-044A-8081-0A08F0D1F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1353800" cy="29071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sym typeface="Wingdings"/>
              </a:rPr>
              <a:t> </a:t>
            </a:r>
            <a:r>
              <a:rPr lang="en-US" b="1" dirty="0" smtClean="0">
                <a:sym typeface="Wingdings"/>
              </a:rPr>
              <a:t>JavaScript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cũng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có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thể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dùng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chung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với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các</a:t>
            </a:r>
            <a:r>
              <a:rPr lang="en-US" dirty="0">
                <a:sym typeface="Wingdings"/>
              </a:rPr>
              <a:t>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language/library/framework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lập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trình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khác</a:t>
            </a:r>
            <a:r>
              <a:rPr lang="en-US" dirty="0" smtClean="0">
                <a:sym typeface="Wingdings"/>
              </a:rPr>
              <a:t>: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sz="2800" dirty="0">
                <a:sym typeface="Wingdings"/>
              </a:rPr>
              <a:t> </a:t>
            </a:r>
            <a:r>
              <a:rPr lang="en-US" sz="2800" dirty="0" smtClean="0">
                <a:sym typeface="Wingdings"/>
              </a:rPr>
              <a:t>     </a:t>
            </a:r>
            <a:r>
              <a:rPr lang="en-US" sz="2800" b="1" dirty="0" smtClean="0"/>
              <a:t>Front </a:t>
            </a:r>
            <a:r>
              <a:rPr lang="en-US" sz="2800" b="1" dirty="0"/>
              <a:t>end </a:t>
            </a:r>
            <a:r>
              <a:rPr lang="en-US" sz="2800" b="1" dirty="0">
                <a:solidFill>
                  <a:srgbClr val="0070C0"/>
                </a:solidFill>
              </a:rPr>
              <a:t>languages</a:t>
            </a:r>
            <a:r>
              <a:rPr lang="en-US" sz="2800" dirty="0"/>
              <a:t>: HTML, CSS, </a:t>
            </a:r>
            <a:r>
              <a:rPr lang="en-US" sz="2800" dirty="0" smtClean="0"/>
              <a:t>JavaScript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      </a:t>
            </a:r>
            <a:r>
              <a:rPr lang="en-US" sz="2800" b="1" dirty="0" smtClean="0"/>
              <a:t>Front end </a:t>
            </a:r>
            <a:r>
              <a:rPr lang="en-US" sz="2800" b="1" dirty="0" smtClean="0">
                <a:solidFill>
                  <a:srgbClr val="0070C0"/>
                </a:solidFill>
              </a:rPr>
              <a:t>libraries/frameworks</a:t>
            </a:r>
            <a:r>
              <a:rPr lang="en-US" sz="2800" dirty="0" smtClean="0"/>
              <a:t>: Angular.js, React.js, </a:t>
            </a:r>
            <a:r>
              <a:rPr lang="en-US" dirty="0" err="1" smtClean="0"/>
              <a:t>jQ</a:t>
            </a:r>
            <a:r>
              <a:rPr lang="en-US" sz="2800" dirty="0" err="1" smtClean="0"/>
              <a:t>uery</a:t>
            </a:r>
            <a:r>
              <a:rPr lang="en-US" sz="2800" dirty="0" smtClean="0"/>
              <a:t>,…</a:t>
            </a: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      </a:t>
            </a:r>
            <a:r>
              <a:rPr lang="en-US" sz="2800" b="1" dirty="0" smtClean="0"/>
              <a:t>Back </a:t>
            </a:r>
            <a:r>
              <a:rPr lang="en-US" sz="2800" b="1" dirty="0"/>
              <a:t>end </a:t>
            </a:r>
            <a:r>
              <a:rPr lang="en-US" sz="2800" b="1" dirty="0">
                <a:solidFill>
                  <a:srgbClr val="0070C0"/>
                </a:solidFill>
              </a:rPr>
              <a:t>languages</a:t>
            </a:r>
            <a:r>
              <a:rPr lang="en-US" sz="2800" dirty="0"/>
              <a:t>: </a:t>
            </a:r>
            <a:r>
              <a:rPr lang="en-US" dirty="0" smtClean="0"/>
              <a:t>JavaScript, </a:t>
            </a:r>
            <a:r>
              <a:rPr lang="en-US" sz="2800" dirty="0" smtClean="0"/>
              <a:t>Java</a:t>
            </a:r>
            <a:r>
              <a:rPr lang="en-US" sz="2800" dirty="0"/>
              <a:t>, </a:t>
            </a:r>
            <a:r>
              <a:rPr lang="en-US" sz="2800" dirty="0" smtClean="0"/>
              <a:t>PHP, Python, C#,….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 </a:t>
            </a:r>
            <a:r>
              <a:rPr lang="en-US" sz="2800" b="1" dirty="0" smtClean="0"/>
              <a:t>Back </a:t>
            </a:r>
            <a:r>
              <a:rPr lang="en-US" sz="2800" b="1" dirty="0"/>
              <a:t>end </a:t>
            </a:r>
            <a:r>
              <a:rPr lang="en-US" sz="2800" b="1" dirty="0">
                <a:solidFill>
                  <a:srgbClr val="0070C0"/>
                </a:solidFill>
              </a:rPr>
              <a:t>frameworks</a:t>
            </a:r>
            <a:r>
              <a:rPr lang="en-US" sz="2800" dirty="0"/>
              <a:t>: </a:t>
            </a:r>
            <a:r>
              <a:rPr lang="en-US" dirty="0" smtClean="0"/>
              <a:t>Express, </a:t>
            </a:r>
            <a:r>
              <a:rPr lang="en-US" sz="2800" dirty="0" smtClean="0"/>
              <a:t>Spring, </a:t>
            </a:r>
            <a:r>
              <a:rPr lang="en-US" dirty="0" err="1"/>
              <a:t>Laravel</a:t>
            </a:r>
            <a:r>
              <a:rPr lang="en-US" dirty="0"/>
              <a:t>, </a:t>
            </a:r>
            <a:r>
              <a:rPr lang="en-US" dirty="0" err="1" smtClean="0"/>
              <a:t>Django</a:t>
            </a:r>
            <a:r>
              <a:rPr lang="en-US" dirty="0" smtClean="0"/>
              <a:t>, .NET,…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E8818C2-C7F1-C445-A9CB-6BC211C43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3" descr="C:\Users\ASUS\Desktop\javascript-illust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915" y="4120377"/>
            <a:ext cx="6246169" cy="234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25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004A1A90-088B-9E40-8F4C-CCBC64A6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69"/>
            <a:ext cx="4878941" cy="611595"/>
          </a:xfrm>
        </p:spPr>
        <p:txBody>
          <a:bodyPr/>
          <a:lstStyle/>
          <a:p>
            <a:r>
              <a:rPr lang="en-US" sz="3600" dirty="0" err="1"/>
              <a:t>Giới</a:t>
            </a:r>
            <a:r>
              <a:rPr lang="en-US" sz="3600" dirty="0"/>
              <a:t> </a:t>
            </a:r>
            <a:r>
              <a:rPr lang="en-US" sz="3600" dirty="0" err="1"/>
              <a:t>thiệu</a:t>
            </a:r>
            <a:r>
              <a:rPr lang="en-US" sz="3600" dirty="0"/>
              <a:t> </a:t>
            </a:r>
            <a:r>
              <a:rPr lang="en-US" sz="3600" dirty="0" err="1"/>
              <a:t>về</a:t>
            </a:r>
            <a:r>
              <a:rPr lang="en-US" sz="3600" dirty="0"/>
              <a:t> </a:t>
            </a:r>
            <a:r>
              <a:rPr lang="en-US" sz="3600" dirty="0" smtClean="0"/>
              <a:t>JavaScript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E8818C2-C7F1-C445-A9CB-6BC211C43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32FB274-5A8A-2A4B-8C3D-ABBB05587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059" y="1403349"/>
            <a:ext cx="9810187" cy="4289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CD0989E-2738-B540-9E5E-17A9B876D6BA}"/>
              </a:ext>
            </a:extLst>
          </p:cNvPr>
          <p:cNvSpPr txBox="1"/>
          <p:nvPr/>
        </p:nvSpPr>
        <p:spPr>
          <a:xfrm>
            <a:off x="4629257" y="5771575"/>
            <a:ext cx="2719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err="1"/>
              <a:t>Lịch</a:t>
            </a:r>
            <a:r>
              <a:rPr lang="en-US" sz="2800" u="sng" dirty="0"/>
              <a:t> </a:t>
            </a:r>
            <a:r>
              <a:rPr lang="en-US" sz="2800" u="sng" dirty="0" err="1"/>
              <a:t>sử</a:t>
            </a:r>
            <a:r>
              <a:rPr lang="en-US" sz="2800" u="sng" dirty="0"/>
              <a:t> </a:t>
            </a:r>
            <a:r>
              <a:rPr lang="en-US" sz="2800" u="sng" dirty="0"/>
              <a:t>J</a:t>
            </a:r>
            <a:r>
              <a:rPr lang="en-US" sz="2800" u="sng" dirty="0" smtClean="0"/>
              <a:t>avaScript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252561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004A1A90-088B-9E40-8F4C-CCBC64A6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69"/>
            <a:ext cx="4746858" cy="611595"/>
          </a:xfrm>
        </p:spPr>
        <p:txBody>
          <a:bodyPr/>
          <a:lstStyle/>
          <a:p>
            <a:r>
              <a:rPr lang="en-US" sz="3600" dirty="0" err="1"/>
              <a:t>Giới</a:t>
            </a:r>
            <a:r>
              <a:rPr lang="en-US" sz="3600" dirty="0"/>
              <a:t> </a:t>
            </a:r>
            <a:r>
              <a:rPr lang="en-US" sz="3600" dirty="0" err="1"/>
              <a:t>thiệu</a:t>
            </a:r>
            <a:r>
              <a:rPr lang="en-US" sz="3600" dirty="0"/>
              <a:t> </a:t>
            </a:r>
            <a:r>
              <a:rPr lang="en-US" sz="3600" dirty="0" err="1"/>
              <a:t>về</a:t>
            </a:r>
            <a:r>
              <a:rPr lang="en-US" sz="3600" dirty="0"/>
              <a:t> </a:t>
            </a:r>
            <a:r>
              <a:rPr lang="en-US" sz="3600" dirty="0" smtClean="0"/>
              <a:t>JavaScript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E8818C2-C7F1-C445-A9CB-6BC211C43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32FB274-5A8A-2A4B-8C3D-ABBB05587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059" y="1403349"/>
            <a:ext cx="9810187" cy="4289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CD0989E-2738-B540-9E5E-17A9B876D6BA}"/>
              </a:ext>
            </a:extLst>
          </p:cNvPr>
          <p:cNvSpPr txBox="1"/>
          <p:nvPr/>
        </p:nvSpPr>
        <p:spPr>
          <a:xfrm>
            <a:off x="4629257" y="5771575"/>
            <a:ext cx="2719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err="1"/>
              <a:t>Lịch</a:t>
            </a:r>
            <a:r>
              <a:rPr lang="en-US" sz="2800" u="sng" dirty="0"/>
              <a:t> </a:t>
            </a:r>
            <a:r>
              <a:rPr lang="en-US" sz="2800" u="sng" dirty="0" err="1"/>
              <a:t>sử</a:t>
            </a:r>
            <a:r>
              <a:rPr lang="en-US" sz="2800" u="sng" dirty="0"/>
              <a:t> </a:t>
            </a:r>
            <a:r>
              <a:rPr lang="en-US" sz="2800" u="sng" dirty="0"/>
              <a:t>J</a:t>
            </a:r>
            <a:r>
              <a:rPr lang="en-US" sz="2800" u="sng" dirty="0" smtClean="0"/>
              <a:t>avaScript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75605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/>
              <a:t>Môi</a:t>
            </a:r>
            <a:r>
              <a:rPr lang="en-US" sz="3600" dirty="0"/>
              <a:t> </a:t>
            </a:r>
            <a:r>
              <a:rPr lang="en-US" sz="3600" dirty="0" err="1"/>
              <a:t>trường</a:t>
            </a:r>
            <a:r>
              <a:rPr lang="en-US" sz="3600" dirty="0"/>
              <a:t>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</a:t>
            </a:r>
            <a:r>
              <a:rPr lang="en-US" sz="3600" dirty="0" smtClean="0"/>
              <a:t>JavaScript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4946747"/>
          </a:xfrm>
        </p:spPr>
        <p:txBody>
          <a:bodyPr>
            <a:normAutofit/>
          </a:bodyPr>
          <a:lstStyle/>
          <a:p>
            <a:pPr>
              <a:buFont typeface="Wingdings"/>
              <a:buChar char="q"/>
            </a:pP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/>
              <a:t>tin </a:t>
            </a:r>
            <a:r>
              <a:rPr lang="en-US" b="1" dirty="0" smtClean="0"/>
              <a:t>JavaScript</a:t>
            </a:r>
            <a:r>
              <a:rPr lang="en-US" dirty="0" smtClean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b="1" dirty="0" err="1">
                <a:solidFill>
                  <a:srgbClr val="0070C0"/>
                </a:solidFill>
              </a:rPr>
              <a:t>phần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mở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rộng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là</a:t>
            </a:r>
            <a:r>
              <a:rPr lang="en-US" b="1" dirty="0">
                <a:solidFill>
                  <a:srgbClr val="0070C0"/>
                </a:solidFill>
              </a:rPr>
              <a:t> .</a:t>
            </a:r>
            <a:r>
              <a:rPr lang="en-US" b="1" dirty="0" err="1" smtClean="0">
                <a:solidFill>
                  <a:srgbClr val="0070C0"/>
                </a:solidFill>
              </a:rPr>
              <a:t>js</a:t>
            </a:r>
            <a:r>
              <a:rPr lang="en-US" dirty="0" smtClean="0">
                <a:solidFill>
                  <a:srgbClr val="000000"/>
                </a:solidFill>
              </a:rPr>
              <a:t>. </a:t>
            </a:r>
          </a:p>
          <a:p>
            <a:pPr>
              <a:buFont typeface="Wingdings"/>
              <a:buChar char="q"/>
            </a:pP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Để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lập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trình</a:t>
            </a:r>
            <a:r>
              <a:rPr lang="en-US" dirty="0">
                <a:sym typeface="Wingdings"/>
              </a:rPr>
              <a:t> </a:t>
            </a:r>
            <a:r>
              <a:rPr lang="en-US" b="1" dirty="0">
                <a:sym typeface="Wingdings"/>
              </a:rPr>
              <a:t>JavaScript</a:t>
            </a:r>
            <a:r>
              <a:rPr lang="en-US" dirty="0">
                <a:sym typeface="Wingdings"/>
              </a:rPr>
              <a:t>, ta </a:t>
            </a:r>
            <a:r>
              <a:rPr lang="en-US" dirty="0" err="1">
                <a:sym typeface="Wingdings"/>
              </a:rPr>
              <a:t>có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thể</a:t>
            </a:r>
            <a:r>
              <a:rPr lang="en-US" dirty="0">
                <a:sym typeface="Wingdings"/>
              </a:rPr>
              <a:t>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3 </a:t>
            </a:r>
            <a:r>
              <a:rPr lang="en-US" b="1" dirty="0" err="1">
                <a:solidFill>
                  <a:srgbClr val="0070C0"/>
                </a:solidFill>
                <a:sym typeface="Wingdings"/>
              </a:rPr>
              <a:t>cách</a:t>
            </a:r>
            <a:r>
              <a:rPr lang="en-US" b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thông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dụng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sau</a:t>
            </a:r>
            <a:r>
              <a:rPr lang="en-US" dirty="0">
                <a:sym typeface="Wingdings"/>
              </a:rPr>
              <a:t>: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sym typeface="Wingdings"/>
              </a:rPr>
              <a:t> </a:t>
            </a:r>
            <a:r>
              <a:rPr lang="en-US" b="1" u="sng" dirty="0" err="1" smtClean="0">
                <a:sym typeface="Wingdings"/>
              </a:rPr>
              <a:t>Cách</a:t>
            </a:r>
            <a:r>
              <a:rPr lang="en-US" b="1" u="sng" dirty="0" smtClean="0">
                <a:sym typeface="Wingdings"/>
              </a:rPr>
              <a:t> 1 -</a:t>
            </a:r>
            <a:r>
              <a:rPr lang="en-US" u="sng" dirty="0" smtClean="0">
                <a:sym typeface="Wingdings"/>
              </a:rPr>
              <a:t> </a:t>
            </a:r>
            <a:r>
              <a:rPr lang="en-US" b="1" u="sng" dirty="0" err="1" smtClean="0">
                <a:solidFill>
                  <a:srgbClr val="0070C0"/>
                </a:solidFill>
                <a:sym typeface="Wingdings"/>
              </a:rPr>
              <a:t>Cửa</a:t>
            </a:r>
            <a:r>
              <a:rPr lang="en-US" b="1" u="sng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u="sng" dirty="0" err="1" smtClean="0">
                <a:solidFill>
                  <a:srgbClr val="0070C0"/>
                </a:solidFill>
                <a:sym typeface="Wingdings"/>
              </a:rPr>
              <a:t>sổ</a:t>
            </a:r>
            <a:r>
              <a:rPr lang="en-US" b="1" u="sng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u="sng" dirty="0" err="1" smtClean="0">
                <a:solidFill>
                  <a:srgbClr val="0070C0"/>
                </a:solidFill>
                <a:sym typeface="Wingdings"/>
              </a:rPr>
              <a:t>lệnh</a:t>
            </a:r>
            <a:r>
              <a:rPr lang="en-US" dirty="0" smtClean="0">
                <a:sym typeface="Wingdings"/>
              </a:rPr>
              <a:t>: </a:t>
            </a:r>
            <a:r>
              <a:rPr lang="en-US" b="1" dirty="0" smtClean="0"/>
              <a:t>Command </a:t>
            </a:r>
            <a:r>
              <a:rPr lang="en-US" b="1" dirty="0"/>
              <a:t>line </a:t>
            </a:r>
            <a:r>
              <a:rPr lang="en-US" dirty="0"/>
              <a:t>(Window) / </a:t>
            </a:r>
            <a:r>
              <a:rPr lang="en-US" b="1" dirty="0"/>
              <a:t>Terminal</a:t>
            </a:r>
            <a:r>
              <a:rPr lang="en-US" dirty="0"/>
              <a:t> (Mac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>
                <a:sym typeface="Wingdings"/>
              </a:rPr>
              <a:t> </a:t>
            </a:r>
            <a:r>
              <a:rPr lang="en-US" dirty="0" err="1" smtClean="0">
                <a:sym typeface="Wingdings"/>
              </a:rPr>
              <a:t>Để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xài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cửa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sổ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lệnh</a:t>
            </a:r>
            <a:r>
              <a:rPr lang="en-US" dirty="0" smtClean="0">
                <a:sym typeface="Wingdings"/>
              </a:rPr>
              <a:t>, ta </a:t>
            </a:r>
            <a:r>
              <a:rPr lang="en-US" dirty="0" err="1" smtClean="0">
                <a:sym typeface="Wingdings"/>
              </a:rPr>
              <a:t>cần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cài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môi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trường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thực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thi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dirty="0" err="1" smtClean="0">
                <a:sym typeface="Wingdings"/>
              </a:rPr>
              <a:t>mã</a:t>
            </a:r>
            <a:r>
              <a:rPr lang="en-US" b="1" dirty="0" smtClean="0">
                <a:sym typeface="Wingdings"/>
              </a:rPr>
              <a:t> JavaScript </a:t>
            </a:r>
            <a:r>
              <a:rPr lang="en-US" dirty="0" err="1" smtClean="0">
                <a:sym typeface="Wingdings"/>
              </a:rPr>
              <a:t>là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Node.js</a:t>
            </a:r>
            <a:r>
              <a:rPr lang="en-US" dirty="0" smtClean="0">
                <a:sym typeface="Wingdings"/>
              </a:rPr>
              <a:t> qua link</a:t>
            </a:r>
            <a:r>
              <a:rPr lang="en-US" dirty="0">
                <a:sym typeface="Wingdings"/>
              </a:rPr>
              <a:t>: </a:t>
            </a:r>
            <a:r>
              <a:rPr lang="en-US" dirty="0">
                <a:sym typeface="Wingdings"/>
                <a:hlinkClick r:id="rId2"/>
              </a:rPr>
              <a:t>https://nodejs.org/en/download/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16" y="3629108"/>
            <a:ext cx="7862968" cy="2796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3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/>
              <a:t>Môi</a:t>
            </a:r>
            <a:r>
              <a:rPr lang="en-US" sz="3600" dirty="0"/>
              <a:t> </a:t>
            </a:r>
            <a:r>
              <a:rPr lang="en-US" sz="3600" dirty="0" err="1"/>
              <a:t>trường</a:t>
            </a:r>
            <a:r>
              <a:rPr lang="en-US" sz="3600" dirty="0"/>
              <a:t>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</a:t>
            </a:r>
            <a:r>
              <a:rPr lang="en-US" sz="3600" dirty="0" smtClean="0"/>
              <a:t>JavaScript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4946747"/>
          </a:xfrm>
        </p:spPr>
        <p:txBody>
          <a:bodyPr>
            <a:normAutofit/>
          </a:bodyPr>
          <a:lstStyle/>
          <a:p>
            <a:pPr>
              <a:buFont typeface="Wingdings"/>
              <a:buChar char="q"/>
            </a:pP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/>
              <a:t>tin </a:t>
            </a:r>
            <a:r>
              <a:rPr lang="en-US" b="1" dirty="0" smtClean="0"/>
              <a:t>JavaScript</a:t>
            </a:r>
            <a:r>
              <a:rPr lang="en-US" dirty="0" smtClean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b="1" dirty="0" err="1">
                <a:solidFill>
                  <a:srgbClr val="0070C0"/>
                </a:solidFill>
              </a:rPr>
              <a:t>phần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mở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rộng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là</a:t>
            </a:r>
            <a:r>
              <a:rPr lang="en-US" b="1" dirty="0">
                <a:solidFill>
                  <a:srgbClr val="0070C0"/>
                </a:solidFill>
              </a:rPr>
              <a:t> .</a:t>
            </a:r>
            <a:r>
              <a:rPr lang="en-US" b="1" dirty="0" err="1" smtClean="0">
                <a:solidFill>
                  <a:srgbClr val="0070C0"/>
                </a:solidFill>
              </a:rPr>
              <a:t>js</a:t>
            </a:r>
            <a:r>
              <a:rPr lang="en-US" dirty="0" smtClean="0">
                <a:solidFill>
                  <a:srgbClr val="000000"/>
                </a:solidFill>
              </a:rPr>
              <a:t>. </a:t>
            </a:r>
          </a:p>
          <a:p>
            <a:pPr>
              <a:buFont typeface="Wingdings"/>
              <a:buChar char="q"/>
            </a:pP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Để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lập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trình</a:t>
            </a:r>
            <a:r>
              <a:rPr lang="en-US" dirty="0">
                <a:sym typeface="Wingdings"/>
              </a:rPr>
              <a:t> </a:t>
            </a:r>
            <a:r>
              <a:rPr lang="en-US" b="1" dirty="0">
                <a:sym typeface="Wingdings"/>
              </a:rPr>
              <a:t>JavaScript</a:t>
            </a:r>
            <a:r>
              <a:rPr lang="en-US" dirty="0">
                <a:sym typeface="Wingdings"/>
              </a:rPr>
              <a:t>, ta </a:t>
            </a:r>
            <a:r>
              <a:rPr lang="en-US" dirty="0" err="1">
                <a:sym typeface="Wingdings"/>
              </a:rPr>
              <a:t>có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thể</a:t>
            </a:r>
            <a:r>
              <a:rPr lang="en-US" dirty="0">
                <a:sym typeface="Wingdings"/>
              </a:rPr>
              <a:t>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3 </a:t>
            </a:r>
            <a:r>
              <a:rPr lang="en-US" b="1" dirty="0" err="1">
                <a:solidFill>
                  <a:srgbClr val="0070C0"/>
                </a:solidFill>
                <a:sym typeface="Wingdings"/>
              </a:rPr>
              <a:t>cách</a:t>
            </a:r>
            <a:r>
              <a:rPr lang="en-US" b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thông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dụng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sau</a:t>
            </a:r>
            <a:r>
              <a:rPr lang="en-US" dirty="0">
                <a:sym typeface="Wingdings"/>
              </a:rPr>
              <a:t>: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sym typeface="Wingdings"/>
              </a:rPr>
              <a:t>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Cài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xong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,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mở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cửa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sổ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lệnh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check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phiên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bản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của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node.js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qua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lệnh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sau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node --version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8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848" y="3108460"/>
            <a:ext cx="9166097" cy="327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906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B749E-B386-BB4E-81B2-6EA30DD1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9" y="464170"/>
            <a:ext cx="6089155" cy="561742"/>
          </a:xfrm>
        </p:spPr>
        <p:txBody>
          <a:bodyPr/>
          <a:lstStyle/>
          <a:p>
            <a:r>
              <a:rPr lang="en-US" sz="3600" dirty="0" err="1"/>
              <a:t>Môi</a:t>
            </a:r>
            <a:r>
              <a:rPr lang="en-US" sz="3600" dirty="0"/>
              <a:t> </a:t>
            </a:r>
            <a:r>
              <a:rPr lang="en-US" sz="3600" dirty="0" err="1"/>
              <a:t>trường</a:t>
            </a:r>
            <a:r>
              <a:rPr lang="en-US" sz="3600" dirty="0"/>
              <a:t>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</a:t>
            </a:r>
            <a:r>
              <a:rPr lang="en-US" sz="3600" dirty="0" smtClean="0"/>
              <a:t>JavaScript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E0D678-1743-1247-B331-849DC4A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4946747"/>
          </a:xfrm>
        </p:spPr>
        <p:txBody>
          <a:bodyPr>
            <a:normAutofit/>
          </a:bodyPr>
          <a:lstStyle/>
          <a:p>
            <a:pPr>
              <a:buFont typeface="Wingdings"/>
              <a:buChar char="q"/>
            </a:pP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/>
              <a:t>tin </a:t>
            </a:r>
            <a:r>
              <a:rPr lang="en-US" b="1" dirty="0" smtClean="0"/>
              <a:t>JavaScript</a:t>
            </a:r>
            <a:r>
              <a:rPr lang="en-US" dirty="0" smtClean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b="1" dirty="0" err="1">
                <a:solidFill>
                  <a:srgbClr val="0070C0"/>
                </a:solidFill>
              </a:rPr>
              <a:t>phần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mở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rộng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là</a:t>
            </a:r>
            <a:r>
              <a:rPr lang="en-US" b="1" dirty="0">
                <a:solidFill>
                  <a:srgbClr val="0070C0"/>
                </a:solidFill>
              </a:rPr>
              <a:t> .</a:t>
            </a:r>
            <a:r>
              <a:rPr lang="en-US" b="1" dirty="0" err="1" smtClean="0">
                <a:solidFill>
                  <a:srgbClr val="0070C0"/>
                </a:solidFill>
              </a:rPr>
              <a:t>js</a:t>
            </a:r>
            <a:r>
              <a:rPr lang="en-US" dirty="0" smtClean="0">
                <a:solidFill>
                  <a:srgbClr val="000000"/>
                </a:solidFill>
              </a:rPr>
              <a:t>. </a:t>
            </a:r>
          </a:p>
          <a:p>
            <a:pPr>
              <a:buFont typeface="Wingdings"/>
              <a:buChar char="q"/>
            </a:pPr>
            <a:r>
              <a:rPr lang="en-US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Để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lập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trình</a:t>
            </a:r>
            <a:r>
              <a:rPr lang="en-US" dirty="0">
                <a:sym typeface="Wingdings"/>
              </a:rPr>
              <a:t> </a:t>
            </a:r>
            <a:r>
              <a:rPr lang="en-US" b="1" dirty="0">
                <a:sym typeface="Wingdings"/>
              </a:rPr>
              <a:t>JavaScript</a:t>
            </a:r>
            <a:r>
              <a:rPr lang="en-US" dirty="0">
                <a:sym typeface="Wingdings"/>
              </a:rPr>
              <a:t>, ta </a:t>
            </a:r>
            <a:r>
              <a:rPr lang="en-US" dirty="0" err="1">
                <a:sym typeface="Wingdings"/>
              </a:rPr>
              <a:t>có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thể</a:t>
            </a:r>
            <a:r>
              <a:rPr lang="en-US" dirty="0">
                <a:sym typeface="Wingdings"/>
              </a:rPr>
              <a:t> 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3 </a:t>
            </a:r>
            <a:r>
              <a:rPr lang="en-US" b="1" dirty="0" err="1">
                <a:solidFill>
                  <a:srgbClr val="0070C0"/>
                </a:solidFill>
                <a:sym typeface="Wingdings"/>
              </a:rPr>
              <a:t>cách</a:t>
            </a:r>
            <a:r>
              <a:rPr lang="en-US" b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thông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sym typeface="Wingdings"/>
              </a:rPr>
              <a:t>dụng</a:t>
            </a:r>
            <a:r>
              <a:rPr lang="en-US" b="1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sau</a:t>
            </a:r>
            <a:r>
              <a:rPr lang="en-US" dirty="0">
                <a:sym typeface="Wingdings"/>
              </a:rPr>
              <a:t>: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sym typeface="Wingdings"/>
              </a:rPr>
              <a:t>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Vào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folder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chứa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bất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kỳ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tạo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file 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hello-world.js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và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gõ</a:t>
            </a:r>
            <a:r>
              <a:rPr lang="en-US" b="1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lệnh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in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chữ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ra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màn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hình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như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ví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dụ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sau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:</a:t>
            </a:r>
            <a:endParaRPr lang="en-US" b="1" dirty="0" smtClean="0">
              <a:solidFill>
                <a:srgbClr val="0070C0"/>
              </a:solidFill>
              <a:sym typeface="Wingding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E4F80F-BF45-0F4B-B24D-78D1006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t>9</a:t>
            </a:fld>
            <a:endParaRPr 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161" y="3122020"/>
            <a:ext cx="8531633" cy="327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041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BCE1AED182F64E97A880DE77E658CC" ma:contentTypeVersion="8" ma:contentTypeDescription="Create a new document." ma:contentTypeScope="" ma:versionID="c76f3594a0ae06795571e33d99115719">
  <xsd:schema xmlns:xsd="http://www.w3.org/2001/XMLSchema" xmlns:xs="http://www.w3.org/2001/XMLSchema" xmlns:p="http://schemas.microsoft.com/office/2006/metadata/properties" xmlns:ns2="288fefbb-479c-40f4-9daf-7ad50d9639fe" targetNamespace="http://schemas.microsoft.com/office/2006/metadata/properties" ma:root="true" ma:fieldsID="12136b842b08cb5aaa606a36000cb5fc" ns2:_="">
    <xsd:import namespace="288fefbb-479c-40f4-9daf-7ad50d9639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8fefbb-479c-40f4-9daf-7ad50d9639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02C966-6D3A-4805-B8B0-97E0CD31AD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8fefbb-479c-40f4-9daf-7ad50d9639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78EEF9-0ADD-4E8C-9B6A-910BE37825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DB669C-91E6-49B2-A77D-B212E912F92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13669</TotalTime>
  <Words>3136</Words>
  <Application>Microsoft Office PowerPoint</Application>
  <PresentationFormat>Custom</PresentationFormat>
  <Paragraphs>234</Paragraphs>
  <Slides>33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LẬP TRÌNH JAVASCRIPT CƠ BẢN</vt:lpstr>
      <vt:lpstr>PowerPoint Presentation</vt:lpstr>
      <vt:lpstr>Giới thiệu về JavaScript</vt:lpstr>
      <vt:lpstr>Giới thiệu về JavaScript</vt:lpstr>
      <vt:lpstr>Giới thiệu về JavaScript</vt:lpstr>
      <vt:lpstr>Giới thiệu về JavaScript</vt:lpstr>
      <vt:lpstr>Môi trường cài đặt JavaScript</vt:lpstr>
      <vt:lpstr>Môi trường cài đặt JavaScript</vt:lpstr>
      <vt:lpstr>Môi trường cài đặt JavaScript</vt:lpstr>
      <vt:lpstr>Môi trường cài đặt JavaScript</vt:lpstr>
      <vt:lpstr>Môi trường cài đặt JavaScript</vt:lpstr>
      <vt:lpstr>Môi trường cài đặt JavaScript</vt:lpstr>
      <vt:lpstr>Môi trường cài đặt JavaScript</vt:lpstr>
      <vt:lpstr>Môi trường cài đặt JavaScript</vt:lpstr>
      <vt:lpstr>Môi trường cài đặt Javascript</vt:lpstr>
      <vt:lpstr>Môi trường cài đặt JavaScript</vt:lpstr>
      <vt:lpstr>Môi trường cài đặt JavaScript</vt:lpstr>
      <vt:lpstr>Môi trường cài đặt JavaScript</vt:lpstr>
      <vt:lpstr>Môi trường cài đặt JavaScript</vt:lpstr>
      <vt:lpstr>Môi trường cài đặt JavaScript</vt:lpstr>
      <vt:lpstr>Hiểu về lập trình qua JavaScript</vt:lpstr>
      <vt:lpstr>Hiểu về lập trình qua JavaScript</vt:lpstr>
      <vt:lpstr>Hiểu về lập trình qua JavaScript</vt:lpstr>
      <vt:lpstr>Hiểu về lập trình qua JavaScript</vt:lpstr>
      <vt:lpstr>Hiểu về lập trình qua JavaScript</vt:lpstr>
      <vt:lpstr>Hiểu về lập trình qua JavaScript</vt:lpstr>
      <vt:lpstr>Hiểu về lập trình qua JavaScript</vt:lpstr>
      <vt:lpstr>Hiểu về lập trình qua JavaScript</vt:lpstr>
      <vt:lpstr>Hiểu về lập trình qua JavaScript</vt:lpstr>
      <vt:lpstr>Chú thích trong Javascript</vt:lpstr>
      <vt:lpstr>Cú pháp trong Javascript</vt:lpstr>
      <vt:lpstr>Cú pháp trong Javascript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phuong trang nguyen</dc:creator>
  <cp:lastModifiedBy>ASUS</cp:lastModifiedBy>
  <cp:revision>1256</cp:revision>
  <dcterms:created xsi:type="dcterms:W3CDTF">2017-09-28T04:00:25Z</dcterms:created>
  <dcterms:modified xsi:type="dcterms:W3CDTF">2021-06-12T08:54:58Z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0x01010068BCE1AED182F64E97A880DE77E658CC</vt:lpwstr>
  </property>
</Properties>
</file>